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2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3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4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5.xml" ContentType="application/vnd.openxmlformats-officedocument.presentationml.notesSlide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4"/>
  </p:sldMasterIdLst>
  <p:notesMasterIdLst>
    <p:notesMasterId r:id="rId25"/>
  </p:notesMasterIdLst>
  <p:handoutMasterIdLst>
    <p:handoutMasterId r:id="rId26"/>
  </p:handoutMasterIdLst>
  <p:sldIdLst>
    <p:sldId id="452" r:id="rId5"/>
    <p:sldId id="491" r:id="rId6"/>
    <p:sldId id="451" r:id="rId7"/>
    <p:sldId id="514" r:id="rId8"/>
    <p:sldId id="517" r:id="rId9"/>
    <p:sldId id="509" r:id="rId10"/>
    <p:sldId id="510" r:id="rId11"/>
    <p:sldId id="520" r:id="rId12"/>
    <p:sldId id="453" r:id="rId13"/>
    <p:sldId id="492" r:id="rId14"/>
    <p:sldId id="493" r:id="rId15"/>
    <p:sldId id="494" r:id="rId16"/>
    <p:sldId id="516" r:id="rId17"/>
    <p:sldId id="515" r:id="rId18"/>
    <p:sldId id="498" r:id="rId19"/>
    <p:sldId id="518" r:id="rId20"/>
    <p:sldId id="519" r:id="rId21"/>
    <p:sldId id="499" r:id="rId22"/>
    <p:sldId id="500" r:id="rId23"/>
    <p:sldId id="466" r:id="rId24"/>
  </p:sldIdLst>
  <p:sldSz cx="9144000" cy="6858000" type="screen4x3"/>
  <p:notesSz cx="7023100" cy="93091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653" userDrawn="1">
          <p15:clr>
            <a:srgbClr val="A4A3A4"/>
          </p15:clr>
        </p15:guide>
        <p15:guide id="3" orient="horz" pos="4201" userDrawn="1">
          <p15:clr>
            <a:srgbClr val="A4A3A4"/>
          </p15:clr>
        </p15:guide>
        <p15:guide id="4" orient="horz">
          <p15:clr>
            <a:srgbClr val="A4A3A4"/>
          </p15:clr>
        </p15:guide>
        <p15:guide id="5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 userDrawn="1">
          <p15:clr>
            <a:srgbClr val="A4A3A4"/>
          </p15:clr>
        </p15:guide>
        <p15:guide id="2" pos="2357" userDrawn="1">
          <p15:clr>
            <a:srgbClr val="A4A3A4"/>
          </p15:clr>
        </p15:guide>
        <p15:guide id="3" orient="horz" pos="2916" userDrawn="1">
          <p15:clr>
            <a:srgbClr val="A4A3A4"/>
          </p15:clr>
        </p15:guide>
        <p15:guide id="4" pos="2255" userDrawn="1">
          <p15:clr>
            <a:srgbClr val="A4A3A4"/>
          </p15:clr>
        </p15:guide>
        <p15:guide id="5" orient="horz" pos="3040" userDrawn="1">
          <p15:clr>
            <a:srgbClr val="A4A3A4"/>
          </p15:clr>
        </p15:guide>
        <p15:guide id="6" orient="horz" pos="2932" userDrawn="1">
          <p15:clr>
            <a:srgbClr val="A4A3A4"/>
          </p15:clr>
        </p15:guide>
        <p15:guide id="7" pos="2313" userDrawn="1">
          <p15:clr>
            <a:srgbClr val="A4A3A4"/>
          </p15:clr>
        </p15:guide>
        <p15:guide id="8" pos="221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83C"/>
    <a:srgbClr val="7690A9"/>
    <a:srgbClr val="DBE1E5"/>
    <a:srgbClr val="B17ED8"/>
    <a:srgbClr val="FEECF0"/>
    <a:srgbClr val="FAA4B6"/>
    <a:srgbClr val="5A2781"/>
    <a:srgbClr val="CDACE6"/>
    <a:srgbClr val="2F2F91"/>
    <a:srgbClr val="3B3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48" autoAdjust="0"/>
    <p:restoredTop sz="96021" autoAdjust="0"/>
  </p:normalViewPr>
  <p:slideViewPr>
    <p:cSldViewPr>
      <p:cViewPr varScale="1">
        <p:scale>
          <a:sx n="103" d="100"/>
          <a:sy n="103" d="100"/>
        </p:scale>
        <p:origin x="1938" y="114"/>
      </p:cViewPr>
      <p:guideLst>
        <p:guide pos="2653"/>
        <p:guide orient="horz" pos="4201"/>
        <p:guide orient="horz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108"/>
      </p:cViewPr>
      <p:guideLst>
        <p:guide orient="horz" pos="3023"/>
        <p:guide pos="2357"/>
        <p:guide orient="horz" pos="2916"/>
        <p:guide pos="2255"/>
        <p:guide orient="horz" pos="3040"/>
        <p:guide orient="horz" pos="2932"/>
        <p:guide pos="2313"/>
        <p:guide pos="221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6"/>
          </a:xfrm>
          <a:prstGeom prst="rect">
            <a:avLst/>
          </a:prstGeom>
        </p:spPr>
        <p:txBody>
          <a:bodyPr vert="horz" lIns="95261" tIns="47631" rIns="95261" bIns="47631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6"/>
          </a:xfrm>
          <a:prstGeom prst="rect">
            <a:avLst/>
          </a:prstGeom>
        </p:spPr>
        <p:txBody>
          <a:bodyPr vert="horz" lIns="95261" tIns="47631" rIns="95261" bIns="47631" rtlCol="0"/>
          <a:lstStyle>
            <a:lvl1pPr algn="r">
              <a:defRPr sz="1200"/>
            </a:lvl1pPr>
          </a:lstStyle>
          <a:p>
            <a:fld id="{A9D73E8D-660F-4085-8D84-2966736F9831}" type="datetimeFigureOut">
              <a:rPr lang="fr-FR" smtClean="0"/>
              <a:pPr/>
              <a:t>09/10/2023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6"/>
          </a:xfrm>
          <a:prstGeom prst="rect">
            <a:avLst/>
          </a:prstGeom>
        </p:spPr>
        <p:txBody>
          <a:bodyPr vert="horz" lIns="95261" tIns="47631" rIns="95261" bIns="47631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6"/>
          </a:xfrm>
          <a:prstGeom prst="rect">
            <a:avLst/>
          </a:prstGeom>
        </p:spPr>
        <p:txBody>
          <a:bodyPr vert="horz" lIns="95261" tIns="47631" rIns="95261" bIns="47631" rtlCol="0" anchor="b"/>
          <a:lstStyle>
            <a:lvl1pPr algn="r">
              <a:defRPr sz="1200"/>
            </a:lvl1pPr>
          </a:lstStyle>
          <a:p>
            <a:fld id="{6C65C0F6-A405-4119-895A-5EEC85DFDDD9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325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7071"/>
          </a:xfrm>
          <a:prstGeom prst="rect">
            <a:avLst/>
          </a:prstGeom>
        </p:spPr>
        <p:txBody>
          <a:bodyPr vert="horz" lIns="95261" tIns="47631" rIns="95261" bIns="4763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2"/>
            <a:ext cx="3043343" cy="467071"/>
          </a:xfrm>
          <a:prstGeom prst="rect">
            <a:avLst/>
          </a:prstGeom>
        </p:spPr>
        <p:txBody>
          <a:bodyPr vert="horz" lIns="95261" tIns="47631" rIns="95261" bIns="47631" rtlCol="0"/>
          <a:lstStyle>
            <a:lvl1pPr algn="r">
              <a:defRPr sz="1200"/>
            </a:lvl1pPr>
          </a:lstStyle>
          <a:p>
            <a:fld id="{2F8C8021-18E9-400F-8314-2A068C65F0D3}" type="datetimeFigureOut">
              <a:rPr lang="en-US" smtClean="0"/>
              <a:pPr/>
              <a:t>10/9/2023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6050" y="1163638"/>
            <a:ext cx="4191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61" tIns="47631" rIns="95261" bIns="476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5261" tIns="47631" rIns="95261" bIns="476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7070"/>
          </a:xfrm>
          <a:prstGeom prst="rect">
            <a:avLst/>
          </a:prstGeom>
        </p:spPr>
        <p:txBody>
          <a:bodyPr vert="horz" lIns="95261" tIns="47631" rIns="95261" bIns="4763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7070"/>
          </a:xfrm>
          <a:prstGeom prst="rect">
            <a:avLst/>
          </a:prstGeom>
        </p:spPr>
        <p:txBody>
          <a:bodyPr vert="horz" lIns="95261" tIns="47631" rIns="95261" bIns="47631" rtlCol="0" anchor="b"/>
          <a:lstStyle>
            <a:lvl1pPr algn="r">
              <a:defRPr sz="1200"/>
            </a:lvl1pPr>
          </a:lstStyle>
          <a:p>
            <a:fld id="{DD9F91BA-C7CE-4F0D-845C-C13DDBF0A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770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>
            <a:extLst>
              <a:ext uri="{FF2B5EF4-FFF2-40B4-BE49-F238E27FC236}">
                <a16:creationId xmlns:a16="http://schemas.microsoft.com/office/drawing/2014/main" id="{36CB18F2-6728-4881-B7A6-645D61440C2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25450" algn="l"/>
                <a:tab pos="852488" algn="l"/>
                <a:tab pos="1279525" algn="l"/>
                <a:tab pos="1706563" algn="l"/>
                <a:tab pos="2132013" algn="l"/>
                <a:tab pos="25590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>
              <a:tabLst>
                <a:tab pos="425450" algn="l"/>
                <a:tab pos="852488" algn="l"/>
                <a:tab pos="1279525" algn="l"/>
                <a:tab pos="1706563" algn="l"/>
                <a:tab pos="2132013" algn="l"/>
                <a:tab pos="25590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>
              <a:tabLst>
                <a:tab pos="425450" algn="l"/>
                <a:tab pos="852488" algn="l"/>
                <a:tab pos="1279525" algn="l"/>
                <a:tab pos="1706563" algn="l"/>
                <a:tab pos="2132013" algn="l"/>
                <a:tab pos="25590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>
              <a:tabLst>
                <a:tab pos="425450" algn="l"/>
                <a:tab pos="852488" algn="l"/>
                <a:tab pos="1279525" algn="l"/>
                <a:tab pos="1706563" algn="l"/>
                <a:tab pos="2132013" algn="l"/>
                <a:tab pos="25590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>
              <a:tabLst>
                <a:tab pos="425450" algn="l"/>
                <a:tab pos="852488" algn="l"/>
                <a:tab pos="1279525" algn="l"/>
                <a:tab pos="1706563" algn="l"/>
                <a:tab pos="2132013" algn="l"/>
                <a:tab pos="25590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52488" algn="l"/>
                <a:tab pos="1279525" algn="l"/>
                <a:tab pos="1706563" algn="l"/>
                <a:tab pos="2132013" algn="l"/>
                <a:tab pos="25590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52488" algn="l"/>
                <a:tab pos="1279525" algn="l"/>
                <a:tab pos="1706563" algn="l"/>
                <a:tab pos="2132013" algn="l"/>
                <a:tab pos="25590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52488" algn="l"/>
                <a:tab pos="1279525" algn="l"/>
                <a:tab pos="1706563" algn="l"/>
                <a:tab pos="2132013" algn="l"/>
                <a:tab pos="25590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52488" algn="l"/>
                <a:tab pos="1279525" algn="l"/>
                <a:tab pos="1706563" algn="l"/>
                <a:tab pos="2132013" algn="l"/>
                <a:tab pos="25590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/>
            <a:fld id="{EF68EEE7-ED03-40FB-830B-5DB04CF27D18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6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Text Box 1">
            <a:extLst>
              <a:ext uri="{FF2B5EF4-FFF2-40B4-BE49-F238E27FC236}">
                <a16:creationId xmlns:a16="http://schemas.microsoft.com/office/drawing/2014/main" id="{2923C790-E7B1-43CD-9A21-CC9D4DC99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067" y="599868"/>
            <a:ext cx="6103626" cy="391922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6841" tIns="43420" rIns="86841" bIns="43420" anchor="ctr"/>
          <a:lstStyle/>
          <a:p>
            <a:endParaRPr lang="en-US" altLang="en-US"/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1F54005C-3F32-4809-9630-AB4E0343B73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257171" y="4575659"/>
            <a:ext cx="4958465" cy="4024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835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9">
            <a:extLst>
              <a:ext uri="{FF2B5EF4-FFF2-40B4-BE49-F238E27FC236}">
                <a16:creationId xmlns:a16="http://schemas.microsoft.com/office/drawing/2014/main" id="{29C44091-D8D2-4BD8-8CF8-4CB4F910AC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25450" algn="l"/>
                <a:tab pos="852488" algn="l"/>
                <a:tab pos="1279525" algn="l"/>
                <a:tab pos="1706563" algn="l"/>
                <a:tab pos="2132013" algn="l"/>
                <a:tab pos="25590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eaLnBrk="0">
              <a:tabLst>
                <a:tab pos="425450" algn="l"/>
                <a:tab pos="852488" algn="l"/>
                <a:tab pos="1279525" algn="l"/>
                <a:tab pos="1706563" algn="l"/>
                <a:tab pos="2132013" algn="l"/>
                <a:tab pos="25590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eaLnBrk="0">
              <a:tabLst>
                <a:tab pos="425450" algn="l"/>
                <a:tab pos="852488" algn="l"/>
                <a:tab pos="1279525" algn="l"/>
                <a:tab pos="1706563" algn="l"/>
                <a:tab pos="2132013" algn="l"/>
                <a:tab pos="25590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eaLnBrk="0">
              <a:tabLst>
                <a:tab pos="425450" algn="l"/>
                <a:tab pos="852488" algn="l"/>
                <a:tab pos="1279525" algn="l"/>
                <a:tab pos="1706563" algn="l"/>
                <a:tab pos="2132013" algn="l"/>
                <a:tab pos="25590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eaLnBrk="0">
              <a:tabLst>
                <a:tab pos="425450" algn="l"/>
                <a:tab pos="852488" algn="l"/>
                <a:tab pos="1279525" algn="l"/>
                <a:tab pos="1706563" algn="l"/>
                <a:tab pos="2132013" algn="l"/>
                <a:tab pos="25590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52488" algn="l"/>
                <a:tab pos="1279525" algn="l"/>
                <a:tab pos="1706563" algn="l"/>
                <a:tab pos="2132013" algn="l"/>
                <a:tab pos="25590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52488" algn="l"/>
                <a:tab pos="1279525" algn="l"/>
                <a:tab pos="1706563" algn="l"/>
                <a:tab pos="2132013" algn="l"/>
                <a:tab pos="25590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52488" algn="l"/>
                <a:tab pos="1279525" algn="l"/>
                <a:tab pos="1706563" algn="l"/>
                <a:tab pos="2132013" algn="l"/>
                <a:tab pos="25590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25450" algn="l"/>
                <a:tab pos="852488" algn="l"/>
                <a:tab pos="1279525" algn="l"/>
                <a:tab pos="1706563" algn="l"/>
                <a:tab pos="2132013" algn="l"/>
                <a:tab pos="255905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/>
            <a:fld id="{A0990E7F-CEB8-43FE-8EDC-3BCBC38D52F7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8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5" name="Text Box 1">
            <a:extLst>
              <a:ext uri="{FF2B5EF4-FFF2-40B4-BE49-F238E27FC236}">
                <a16:creationId xmlns:a16="http://schemas.microsoft.com/office/drawing/2014/main" id="{9A699BFF-9FF9-40B9-AB6F-DD639C97F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541" y="601355"/>
            <a:ext cx="5796022" cy="391923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6841" tIns="43420" rIns="86841" bIns="43420" anchor="ctr"/>
          <a:lstStyle/>
          <a:p>
            <a:endParaRPr lang="en-US" altLang="en-US"/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F3B42590-F23C-4FB2-9EA8-56808CE14D6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1257171" y="4575659"/>
            <a:ext cx="4958465" cy="4024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413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F91BA-C7CE-4F0D-845C-C13DDBF0A14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743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5725" y="239713"/>
            <a:ext cx="4797425" cy="3598862"/>
          </a:xfrm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6632" y="5457943"/>
            <a:ext cx="6486143" cy="278356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62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F91BA-C7CE-4F0D-845C-C13DDBF0A14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99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F91BA-C7CE-4F0D-845C-C13DDBF0A14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366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7.jpeg"/><Relationship Id="rId3" Type="http://schemas.openxmlformats.org/officeDocument/2006/relationships/tags" Target="../tags/tag9.xml"/><Relationship Id="rId7" Type="http://schemas.openxmlformats.org/officeDocument/2006/relationships/image" Target="../media/image1.png"/><Relationship Id="rId12" Type="http://schemas.openxmlformats.org/officeDocument/2006/relationships/image" Target="../media/image6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11" Type="http://schemas.openxmlformats.org/officeDocument/2006/relationships/image" Target="../media/image5.jpeg"/><Relationship Id="rId5" Type="http://schemas.openxmlformats.org/officeDocument/2006/relationships/tags" Target="../tags/tag11.xml"/><Relationship Id="rId10" Type="http://schemas.openxmlformats.org/officeDocument/2006/relationships/image" Target="../media/image4.jpg"/><Relationship Id="rId4" Type="http://schemas.openxmlformats.org/officeDocument/2006/relationships/tags" Target="../tags/tag10.xml"/><Relationship Id="rId9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9633" y="1628849"/>
            <a:ext cx="6408711" cy="1008063"/>
          </a:xfrm>
        </p:spPr>
        <p:txBody>
          <a:bodyPr/>
          <a:lstStyle>
            <a:lvl1pPr>
              <a:defRPr sz="3200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633" y="5228604"/>
            <a:ext cx="6408711" cy="864692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fr-FR" dirty="0"/>
              <a:t>Cliquez pour modifier le style des sous-titres du masque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61"/>
          <a:stretch/>
        </p:blipFill>
        <p:spPr>
          <a:xfrm>
            <a:off x="6908539" y="3248437"/>
            <a:ext cx="2055290" cy="1365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1494" r="-655" b="-1494"/>
          <a:stretch/>
        </p:blipFill>
        <p:spPr>
          <a:xfrm>
            <a:off x="152833" y="3248437"/>
            <a:ext cx="2055290" cy="1365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877" y="3251534"/>
            <a:ext cx="2059429" cy="13670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4" t="-1037" r="1812" b="1037"/>
          <a:stretch/>
        </p:blipFill>
        <p:spPr>
          <a:xfrm>
            <a:off x="2403355" y="3248437"/>
            <a:ext cx="2055290" cy="136559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3104496"/>
            <a:ext cx="9108504" cy="179857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460432" y="6422479"/>
            <a:ext cx="360362" cy="287337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12D879E6-4549-42D9-8E3A-78F56EADF63C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 not remove" hidden="1">
            <a:extLst>
              <a:ext uri="{FF2B5EF4-FFF2-40B4-BE49-F238E27FC236}">
                <a16:creationId xmlns:a16="http://schemas.microsoft.com/office/drawing/2014/main" id="{5D9269F1-838D-43C4-B252-61422AEB4B1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460432" y="6422479"/>
            <a:ext cx="360362" cy="287337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12D879E6-4549-42D9-8E3A-78F56EADF63C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 not remove" hidden="1">
            <a:extLst>
              <a:ext uri="{FF2B5EF4-FFF2-40B4-BE49-F238E27FC236}">
                <a16:creationId xmlns:a16="http://schemas.microsoft.com/office/drawing/2014/main" id="{FCD4B171-C32A-4C12-A4D7-6A5A9AB2A72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460432" y="6422479"/>
            <a:ext cx="360362" cy="287337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12D879E6-4549-42D9-8E3A-78F56EADF63C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 not remove" hidden="1">
            <a:extLst>
              <a:ext uri="{FF2B5EF4-FFF2-40B4-BE49-F238E27FC236}">
                <a16:creationId xmlns:a16="http://schemas.microsoft.com/office/drawing/2014/main" id="{C0443070-ED8C-4566-9B81-23D5E7FA1A5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1258888" y="1524001"/>
            <a:ext cx="6408737" cy="44672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mtClean="0">
                <a:latin typeface="+mj-lt"/>
                <a:ea typeface="LF_Kai"/>
                <a:cs typeface="ＭＳ Ｐゴシック" pitchFamily="26" charset="-128"/>
              </a:defRPr>
            </a:lvl1pPr>
            <a:lvl2pPr>
              <a:defRPr lang="en-US" smtClean="0">
                <a:latin typeface="+mj-lt"/>
                <a:ea typeface="LF_Kai"/>
              </a:defRPr>
            </a:lvl2pPr>
            <a:lvl3pPr>
              <a:defRPr lang="en-US" smtClean="0">
                <a:latin typeface="+mj-lt"/>
                <a:ea typeface="LF_Kai"/>
              </a:defRPr>
            </a:lvl3pPr>
            <a:lvl4pPr>
              <a:defRPr lang="en-US" smtClean="0">
                <a:latin typeface="+mj-lt"/>
                <a:ea typeface="LF_Kai"/>
              </a:defRPr>
            </a:lvl4pPr>
            <a:lvl5pPr>
              <a:defRPr lang="en-US" baseline="0">
                <a:latin typeface="+mj-lt"/>
                <a:ea typeface="LF_Kai"/>
              </a:defRPr>
            </a:lvl5pPr>
            <a:lvl6pPr>
              <a:defRPr>
                <a:latin typeface="+mj-lt"/>
                <a:ea typeface="LF_Kai"/>
              </a:defRPr>
            </a:lvl6pPr>
            <a:lvl7pPr>
              <a:defRPr>
                <a:latin typeface="+mj-lt"/>
                <a:ea typeface="LF_Kai"/>
              </a:defRPr>
            </a:lvl7pPr>
          </a:lstStyle>
          <a:p>
            <a:pPr marL="0" lvl="0" indent="0" eaLnBrk="0" hangingPunct="0"/>
            <a:r>
              <a:rPr lang="en-US" dirty="0"/>
              <a:t>Click to edit Master text styles</a:t>
            </a:r>
          </a:p>
          <a:p>
            <a:pPr lvl="1" indent="0" eaLnBrk="0" hangingPunct="0"/>
            <a:r>
              <a:rPr lang="en-US" dirty="0"/>
              <a:t>Second level</a:t>
            </a:r>
          </a:p>
          <a:p>
            <a:pPr lvl="2" indent="-175908" eaLnBrk="0" hangingPunct="0"/>
            <a:r>
              <a:rPr lang="en-US" dirty="0"/>
              <a:t>Third level</a:t>
            </a:r>
          </a:p>
          <a:p>
            <a:pPr lvl="3" eaLnBrk="0" hangingPunct="0"/>
            <a:r>
              <a:rPr lang="en-US" dirty="0"/>
              <a:t>Fourth level</a:t>
            </a:r>
          </a:p>
          <a:p>
            <a:pPr lvl="4" eaLnBrk="0" hangingPunct="0"/>
            <a:r>
              <a:rPr lang="en-US" dirty="0"/>
              <a:t>Fifth level</a:t>
            </a:r>
          </a:p>
          <a:p>
            <a:pPr lvl="5" eaLnBrk="0" hangingPunct="0"/>
            <a:r>
              <a:rPr lang="en-US" dirty="0"/>
              <a:t>Sixth level</a:t>
            </a:r>
          </a:p>
          <a:p>
            <a:pPr lvl="6" eaLnBrk="0" hangingPunct="0"/>
            <a:r>
              <a:rPr lang="en-US" dirty="0"/>
              <a:t>Seventh level</a:t>
            </a:r>
          </a:p>
          <a:p>
            <a:pPr lvl="6" eaLnBrk="0" hangingPunct="0"/>
            <a:r>
              <a:rPr lang="en-US" dirty="0"/>
              <a:t>Eighth level</a:t>
            </a:r>
          </a:p>
          <a:p>
            <a:pPr lvl="6" eaLnBrk="0" hangingPunct="0"/>
            <a:r>
              <a:rPr lang="en-US" dirty="0"/>
              <a:t>Ninth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258888" y="1101626"/>
            <a:ext cx="6408737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z="1477" b="0" i="1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460432" y="6422479"/>
            <a:ext cx="360362" cy="287337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12D879E6-4549-42D9-8E3A-78F56EADF63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3221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 hidden="1">
            <a:extLst>
              <a:ext uri="{FF2B5EF4-FFF2-40B4-BE49-F238E27FC236}">
                <a16:creationId xmlns:a16="http://schemas.microsoft.com/office/drawing/2014/main" id="{C6C47C7D-9064-4111-8866-E22BA9E9EAC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title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059831" y="3347680"/>
            <a:ext cx="5895132" cy="477054"/>
          </a:xfrm>
          <a:solidFill>
            <a:schemeClr val="accent3">
              <a:lumMod val="95000"/>
            </a:schemeClr>
          </a:solidFill>
        </p:spPr>
        <p:txBody>
          <a:bodyPr bIns="91440" anchor="b" anchorCtr="0">
            <a:spAutoFit/>
          </a:bodyPr>
          <a:lstStyle>
            <a:lvl1pPr marL="319566" indent="-319566" algn="l" rtl="0" fontAlgn="base">
              <a:spcBef>
                <a:spcPct val="0"/>
              </a:spcBef>
              <a:spcAft>
                <a:spcPct val="0"/>
              </a:spcAft>
              <a:defRPr lang="en-US" sz="2200" b="1" dirty="0">
                <a:solidFill>
                  <a:schemeClr val="tx2"/>
                </a:solidFill>
                <a:latin typeface="+mj-lt"/>
                <a:ea typeface="LF_Kai"/>
                <a:cs typeface="+mj-cs"/>
              </a:defRPr>
            </a:lvl1pPr>
          </a:lstStyle>
          <a:p>
            <a:r>
              <a:rPr lang="en-US" dirty="0"/>
              <a:t>Enter Section Divider title</a:t>
            </a:r>
          </a:p>
        </p:txBody>
      </p:sp>
      <p:grpSp>
        <p:nvGrpSpPr>
          <p:cNvPr id="72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144000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831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dirty="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831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6" name="docReference"/>
          <p:cNvSpPr txBox="1"/>
          <p:nvPr userDrawn="1">
            <p:custDataLst>
              <p:tags r:id="rId4"/>
            </p:custDataLst>
          </p:nvPr>
        </p:nvSpPr>
        <p:spPr>
          <a:xfrm>
            <a:off x="416303" y="152401"/>
            <a:ext cx="2532996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z="554" dirty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</a:p>
        </p:txBody>
      </p:sp>
      <p:sp>
        <p:nvSpPr>
          <p:cNvPr id="37" name="draftStamp"/>
          <p:cNvSpPr txBox="1"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416303" y="247659"/>
            <a:ext cx="2532996" cy="16959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>
            <a:defPPr>
              <a:defRPr lang="en-US"/>
            </a:defPPr>
            <a:lvl1pPr lvl="0" defTabSz="1068388" eaLnBrk="0" hangingPunct="0">
              <a:defRPr sz="800" b="0">
                <a:latin typeface="Arial" pitchFamily="34" charset="0"/>
                <a:ea typeface="LF_Kai"/>
                <a:cs typeface="Arial" pitchFamily="34" charset="0"/>
              </a:defRPr>
            </a:lvl1pPr>
            <a:lvl2pPr marL="777875" indent="-300038" defTabSz="1068388" eaLnBrk="0" hangingPunct="0">
              <a:defRPr sz="1200">
                <a:latin typeface="Times New Roman" pitchFamily="18" charset="0"/>
              </a:defRPr>
            </a:lvl2pPr>
            <a:lvl3pPr marL="1196975" indent="-239713" defTabSz="1068388" eaLnBrk="0" hangingPunct="0">
              <a:defRPr sz="1200">
                <a:latin typeface="Times New Roman" pitchFamily="18" charset="0"/>
              </a:defRPr>
            </a:lvl3pPr>
            <a:lvl4pPr marL="1676400" indent="-239713" defTabSz="1068388" eaLnBrk="0" hangingPunct="0">
              <a:defRPr sz="1200">
                <a:latin typeface="Times New Roman" pitchFamily="18" charset="0"/>
              </a:defRPr>
            </a:lvl4pPr>
            <a:lvl5pPr marL="2154238" indent="-238125" defTabSz="1068388" eaLnBrk="0" hangingPunct="0">
              <a:defRPr sz="1200">
                <a:latin typeface="Times New Roman" pitchFamily="18" charset="0"/>
              </a:defRPr>
            </a:lvl5pPr>
            <a:lvl6pPr marL="26114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6pPr>
            <a:lvl7pPr marL="30686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7pPr>
            <a:lvl8pPr marL="35258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8pPr>
            <a:lvl9pPr marL="3983038" indent="-238125" defTabSz="1068388" eaLnBrk="0" fontAlgn="base" hangingPunct="0">
              <a:spcBef>
                <a:spcPct val="0"/>
              </a:spcBef>
              <a:spcAft>
                <a:spcPct val="0"/>
              </a:spcAft>
              <a:defRPr sz="1200">
                <a:latin typeface="Times New Roman" pitchFamily="18" charset="0"/>
              </a:defRPr>
            </a:lvl9pPr>
          </a:lstStyle>
          <a:p>
            <a:pPr lvl="0"/>
            <a:r>
              <a:rPr lang="en-US" sz="739" dirty="0"/>
              <a:t> </a:t>
            </a:r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68"/>
          <a:stretch/>
        </p:blipFill>
        <p:spPr>
          <a:xfrm>
            <a:off x="124661" y="44624"/>
            <a:ext cx="1062963" cy="1222813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24662" y="2979613"/>
            <a:ext cx="2824637" cy="10974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2" descr="G:\Service Communication\COMMUNI\Logos ESCP Europe + CCIP\CCIP\Logos CCIR\Logos CCIR pour ESCP Europe\logos cercle 2\sans cartouche\2e cercle quadri\2e cercle quadri jpeg\ecole de la-ss cartouche quadri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4661" y="6341137"/>
            <a:ext cx="1717518" cy="368679"/>
          </a:xfrm>
          <a:prstGeom prst="rect">
            <a:avLst/>
          </a:prstGeom>
          <a:noFill/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0" t="16326" r="5499" b="26074"/>
          <a:stretch/>
        </p:blipFill>
        <p:spPr>
          <a:xfrm>
            <a:off x="7802835" y="332655"/>
            <a:ext cx="1152128" cy="576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61"/>
          <a:stretch/>
        </p:blipFill>
        <p:spPr>
          <a:xfrm>
            <a:off x="6908539" y="4434168"/>
            <a:ext cx="2055290" cy="1365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1494" r="-655" b="-1494"/>
          <a:stretch/>
        </p:blipFill>
        <p:spPr>
          <a:xfrm>
            <a:off x="152833" y="4434168"/>
            <a:ext cx="2055290" cy="13655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877" y="4437265"/>
            <a:ext cx="2059429" cy="13670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4" t="-1037" r="1812" b="1037"/>
          <a:stretch/>
        </p:blipFill>
        <p:spPr>
          <a:xfrm>
            <a:off x="2403355" y="4434168"/>
            <a:ext cx="2055290" cy="1365598"/>
          </a:xfrm>
          <a:prstGeom prst="rect">
            <a:avLst/>
          </a:prstGeom>
        </p:spPr>
      </p:pic>
      <p:sp>
        <p:nvSpPr>
          <p:cNvPr id="43" name="Rectangle 42"/>
          <p:cNvSpPr/>
          <p:nvPr userDrawn="1"/>
        </p:nvSpPr>
        <p:spPr>
          <a:xfrm>
            <a:off x="0" y="4290227"/>
            <a:ext cx="9108504" cy="179857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69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333375"/>
            <a:ext cx="6408737" cy="5032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4" y="1268413"/>
            <a:ext cx="633571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GS Doctop Placeholder" hidden="1"/>
          <p:cNvSpPr txBox="1"/>
          <p:nvPr userDrawn="1"/>
        </p:nvSpPr>
        <p:spPr>
          <a:xfrm>
            <a:off x="546100" y="0"/>
            <a:ext cx="56515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l"/>
            <a:r>
              <a:rPr lang="en-GB" sz="800" b="0" dirty="0">
                <a:latin typeface="Arial"/>
              </a:rPr>
              <a:t>goelgk\home\My Documents\goelgk\Work\Recruiting\Finance Bootcamp 24 09 2014 4.0.pptx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460432" y="6422479"/>
            <a:ext cx="360362" cy="287337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fld id="{12D879E6-4549-42D9-8E3A-78F56EADF63C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868"/>
          <a:stretch/>
        </p:blipFill>
        <p:spPr>
          <a:xfrm>
            <a:off x="124661" y="44624"/>
            <a:ext cx="1062963" cy="1222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00" t="16326" r="5499" b="26074"/>
          <a:stretch/>
        </p:blipFill>
        <p:spPr>
          <a:xfrm>
            <a:off x="7802835" y="332655"/>
            <a:ext cx="1152128" cy="57606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259632" y="839887"/>
            <a:ext cx="6407993" cy="6645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G:\Service Communication\COMMUNI\Logos ESCP Europe + CCIP\CCIP\Logos CCIR\Logos CCIR pour ESCP Europe\logos cercle 2\sans cartouche\2e cercle quadri\2e cercle quadri jpeg\ecole de la-ss cartouche quadri.jp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4661" y="6341137"/>
            <a:ext cx="1717518" cy="368679"/>
          </a:xfrm>
          <a:prstGeom prst="rect">
            <a:avLst/>
          </a:prstGeom>
          <a:noFill/>
        </p:spPr>
      </p:pic>
      <p:sp>
        <p:nvSpPr>
          <p:cNvPr id="7" name="MSIPCMContentMarking" descr="{&quot;HashCode&quot;:1319653229,&quot;Placement&quot;:&quot;Footer&quot;,&quot;Top&quot;:519.343,&quot;Left&quot;:604.5204,&quot;SlideWidth&quot;:720,&quot;SlideHeight&quot;:540}"/>
          <p:cNvSpPr txBox="1"/>
          <p:nvPr userDrawn="1"/>
        </p:nvSpPr>
        <p:spPr>
          <a:xfrm>
            <a:off x="7677409" y="6595656"/>
            <a:ext cx="1466591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fr-FR" sz="1000">
                <a:solidFill>
                  <a:srgbClr val="0078D7"/>
                </a:solidFill>
                <a:latin typeface="Calibri" panose="020F0502020204030204" pitchFamily="34" charset="0"/>
              </a:rPr>
              <a:t>Classification : 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7" r:id="rId2"/>
    <p:sldLayoutId id="2147483661" r:id="rId3"/>
    <p:sldLayoutId id="2147483662" r:id="rId4"/>
    <p:sldLayoutId id="2147483677" r:id="rId5"/>
    <p:sldLayoutId id="2147483678" r:id="rId6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>
          <a:solidFill>
            <a:schemeClr val="tx1"/>
          </a:solidFill>
          <a:latin typeface="+mj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j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j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slideLayout" Target="../slideLayouts/slideLayout5.xml"/><Relationship Id="rId21" Type="http://schemas.openxmlformats.org/officeDocument/2006/relationships/image" Target="../media/image30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tags" Target="../tags/tag64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tags" Target="../tags/tag6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3.png"/><Relationship Id="rId18" Type="http://schemas.openxmlformats.org/officeDocument/2006/relationships/image" Target="../media/image19.png"/><Relationship Id="rId26" Type="http://schemas.openxmlformats.org/officeDocument/2006/relationships/image" Target="../media/image35.png"/><Relationship Id="rId3" Type="http://schemas.openxmlformats.org/officeDocument/2006/relationships/tags" Target="../tags/tag67.xml"/><Relationship Id="rId21" Type="http://schemas.openxmlformats.org/officeDocument/2006/relationships/image" Target="../media/image20.png"/><Relationship Id="rId7" Type="http://schemas.openxmlformats.org/officeDocument/2006/relationships/image" Target="../media/image36.png"/><Relationship Id="rId12" Type="http://schemas.openxmlformats.org/officeDocument/2006/relationships/image" Target="../media/image17.png"/><Relationship Id="rId17" Type="http://schemas.openxmlformats.org/officeDocument/2006/relationships/image" Target="../media/image13.png"/><Relationship Id="rId25" Type="http://schemas.openxmlformats.org/officeDocument/2006/relationships/image" Target="../media/image43.png"/><Relationship Id="rId2" Type="http://schemas.openxmlformats.org/officeDocument/2006/relationships/tags" Target="../tags/tag66.xml"/><Relationship Id="rId16" Type="http://schemas.openxmlformats.org/officeDocument/2006/relationships/image" Target="../media/image15.png"/><Relationship Id="rId20" Type="http://schemas.openxmlformats.org/officeDocument/2006/relationships/image" Target="../media/image30.jpeg"/><Relationship Id="rId1" Type="http://schemas.openxmlformats.org/officeDocument/2006/relationships/tags" Target="../tags/tag65.xml"/><Relationship Id="rId6" Type="http://schemas.openxmlformats.org/officeDocument/2006/relationships/image" Target="../media/image28.jpeg"/><Relationship Id="rId11" Type="http://schemas.openxmlformats.org/officeDocument/2006/relationships/image" Target="../media/image40.png"/><Relationship Id="rId24" Type="http://schemas.openxmlformats.org/officeDocument/2006/relationships/image" Target="../media/image32.png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41.png"/><Relationship Id="rId23" Type="http://schemas.openxmlformats.org/officeDocument/2006/relationships/image" Target="../media/image42.gif"/><Relationship Id="rId10" Type="http://schemas.openxmlformats.org/officeDocument/2006/relationships/image" Target="../media/image39.png"/><Relationship Id="rId19" Type="http://schemas.openxmlformats.org/officeDocument/2006/relationships/image" Target="../media/image29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8.png"/><Relationship Id="rId14" Type="http://schemas.openxmlformats.org/officeDocument/2006/relationships/image" Target="../media/image10.png"/><Relationship Id="rId22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slideLayout" Target="../slideLayouts/slideLayout5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tags" Target="../tags/tag78.xml"/><Relationship Id="rId5" Type="http://schemas.openxmlformats.org/officeDocument/2006/relationships/tags" Target="../tags/tag72.xml"/><Relationship Id="rId10" Type="http://schemas.openxmlformats.org/officeDocument/2006/relationships/tags" Target="../tags/tag77.xml"/><Relationship Id="rId4" Type="http://schemas.openxmlformats.org/officeDocument/2006/relationships/tags" Target="../tags/tag71.xml"/><Relationship Id="rId9" Type="http://schemas.openxmlformats.org/officeDocument/2006/relationships/tags" Target="../tags/tag7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tags" Target="../tags/tag91.xml"/><Relationship Id="rId18" Type="http://schemas.openxmlformats.org/officeDocument/2006/relationships/tags" Target="../tags/tag96.xml"/><Relationship Id="rId26" Type="http://schemas.openxmlformats.org/officeDocument/2006/relationships/tags" Target="../tags/tag104.xml"/><Relationship Id="rId3" Type="http://schemas.openxmlformats.org/officeDocument/2006/relationships/tags" Target="../tags/tag81.xml"/><Relationship Id="rId21" Type="http://schemas.openxmlformats.org/officeDocument/2006/relationships/tags" Target="../tags/tag99.xml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tags" Target="../tags/tag95.xml"/><Relationship Id="rId25" Type="http://schemas.openxmlformats.org/officeDocument/2006/relationships/tags" Target="../tags/tag103.xml"/><Relationship Id="rId2" Type="http://schemas.openxmlformats.org/officeDocument/2006/relationships/tags" Target="../tags/tag80.xml"/><Relationship Id="rId16" Type="http://schemas.openxmlformats.org/officeDocument/2006/relationships/tags" Target="../tags/tag94.xml"/><Relationship Id="rId20" Type="http://schemas.openxmlformats.org/officeDocument/2006/relationships/tags" Target="../tags/tag98.xml"/><Relationship Id="rId29" Type="http://schemas.microsoft.com/office/2007/relationships/hdphoto" Target="../media/hdphoto1.wdp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24" Type="http://schemas.openxmlformats.org/officeDocument/2006/relationships/tags" Target="../tags/tag102.xml"/><Relationship Id="rId5" Type="http://schemas.openxmlformats.org/officeDocument/2006/relationships/tags" Target="../tags/tag83.xml"/><Relationship Id="rId15" Type="http://schemas.openxmlformats.org/officeDocument/2006/relationships/tags" Target="../tags/tag93.xml"/><Relationship Id="rId23" Type="http://schemas.openxmlformats.org/officeDocument/2006/relationships/tags" Target="../tags/tag101.xml"/><Relationship Id="rId28" Type="http://schemas.openxmlformats.org/officeDocument/2006/relationships/image" Target="../media/image46.png"/><Relationship Id="rId10" Type="http://schemas.openxmlformats.org/officeDocument/2006/relationships/tags" Target="../tags/tag88.xml"/><Relationship Id="rId19" Type="http://schemas.openxmlformats.org/officeDocument/2006/relationships/tags" Target="../tags/tag97.xml"/><Relationship Id="rId31" Type="http://schemas.openxmlformats.org/officeDocument/2006/relationships/image" Target="../media/image48.png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tags" Target="../tags/tag92.xml"/><Relationship Id="rId22" Type="http://schemas.openxmlformats.org/officeDocument/2006/relationships/tags" Target="../tags/tag100.xml"/><Relationship Id="rId27" Type="http://schemas.openxmlformats.org/officeDocument/2006/relationships/slideLayout" Target="../slideLayouts/slideLayout5.xml"/><Relationship Id="rId30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tags" Target="../tags/tag126.xml"/><Relationship Id="rId18" Type="http://schemas.openxmlformats.org/officeDocument/2006/relationships/tags" Target="../tags/tag13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116.xml"/><Relationship Id="rId21" Type="http://schemas.openxmlformats.org/officeDocument/2006/relationships/tags" Target="../tags/tag134.xml"/><Relationship Id="rId7" Type="http://schemas.openxmlformats.org/officeDocument/2006/relationships/tags" Target="../tags/tag120.xml"/><Relationship Id="rId12" Type="http://schemas.openxmlformats.org/officeDocument/2006/relationships/tags" Target="../tags/tag125.xml"/><Relationship Id="rId17" Type="http://schemas.openxmlformats.org/officeDocument/2006/relationships/tags" Target="../tags/tag130.xml"/><Relationship Id="rId25" Type="http://schemas.openxmlformats.org/officeDocument/2006/relationships/tags" Target="../tags/tag138.xml"/><Relationship Id="rId2" Type="http://schemas.openxmlformats.org/officeDocument/2006/relationships/tags" Target="../tags/tag115.xml"/><Relationship Id="rId16" Type="http://schemas.openxmlformats.org/officeDocument/2006/relationships/tags" Target="../tags/tag129.xml"/><Relationship Id="rId20" Type="http://schemas.openxmlformats.org/officeDocument/2006/relationships/tags" Target="../tags/tag133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24" Type="http://schemas.openxmlformats.org/officeDocument/2006/relationships/tags" Target="../tags/tag137.xml"/><Relationship Id="rId5" Type="http://schemas.openxmlformats.org/officeDocument/2006/relationships/tags" Target="../tags/tag118.xml"/><Relationship Id="rId15" Type="http://schemas.openxmlformats.org/officeDocument/2006/relationships/tags" Target="../tags/tag128.xml"/><Relationship Id="rId23" Type="http://schemas.openxmlformats.org/officeDocument/2006/relationships/tags" Target="../tags/tag136.xml"/><Relationship Id="rId10" Type="http://schemas.openxmlformats.org/officeDocument/2006/relationships/tags" Target="../tags/tag123.xml"/><Relationship Id="rId19" Type="http://schemas.openxmlformats.org/officeDocument/2006/relationships/tags" Target="../tags/tag132.xml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tags" Target="../tags/tag127.xml"/><Relationship Id="rId22" Type="http://schemas.openxmlformats.org/officeDocument/2006/relationships/tags" Target="../tags/tag135.xml"/><Relationship Id="rId27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tags" Target="../tags/tag151.xml"/><Relationship Id="rId18" Type="http://schemas.openxmlformats.org/officeDocument/2006/relationships/tags" Target="../tags/tag156.xml"/><Relationship Id="rId3" Type="http://schemas.openxmlformats.org/officeDocument/2006/relationships/tags" Target="../tags/tag141.xml"/><Relationship Id="rId21" Type="http://schemas.openxmlformats.org/officeDocument/2006/relationships/tags" Target="../tags/tag159.xml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17" Type="http://schemas.openxmlformats.org/officeDocument/2006/relationships/tags" Target="../tags/tag155.xml"/><Relationship Id="rId25" Type="http://schemas.openxmlformats.org/officeDocument/2006/relationships/notesSlide" Target="../notesSlides/notesSlide5.xml"/><Relationship Id="rId2" Type="http://schemas.openxmlformats.org/officeDocument/2006/relationships/tags" Target="../tags/tag140.xml"/><Relationship Id="rId16" Type="http://schemas.openxmlformats.org/officeDocument/2006/relationships/tags" Target="../tags/tag154.xml"/><Relationship Id="rId20" Type="http://schemas.openxmlformats.org/officeDocument/2006/relationships/tags" Target="../tags/tag158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43.xml"/><Relationship Id="rId15" Type="http://schemas.openxmlformats.org/officeDocument/2006/relationships/tags" Target="../tags/tag153.xml"/><Relationship Id="rId23" Type="http://schemas.openxmlformats.org/officeDocument/2006/relationships/tags" Target="../tags/tag161.xml"/><Relationship Id="rId10" Type="http://schemas.openxmlformats.org/officeDocument/2006/relationships/tags" Target="../tags/tag148.xml"/><Relationship Id="rId19" Type="http://schemas.openxmlformats.org/officeDocument/2006/relationships/tags" Target="../tags/tag157.xml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tags" Target="../tags/tag152.xml"/><Relationship Id="rId22" Type="http://schemas.openxmlformats.org/officeDocument/2006/relationships/tags" Target="../tags/tag16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slideLayout" Target="../slideLayouts/slideLayout5.xml"/><Relationship Id="rId5" Type="http://schemas.openxmlformats.org/officeDocument/2006/relationships/tags" Target="../tags/tag16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tags" Target="../tags/tag47.xml"/><Relationship Id="rId3" Type="http://schemas.openxmlformats.org/officeDocument/2006/relationships/tags" Target="../tags/tag24.xml"/><Relationship Id="rId21" Type="http://schemas.openxmlformats.org/officeDocument/2006/relationships/tags" Target="../tags/tag42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tags" Target="../tags/tag46.xml"/><Relationship Id="rId33" Type="http://schemas.openxmlformats.org/officeDocument/2006/relationships/image" Target="../media/image9.png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tags" Target="../tags/tag41.xml"/><Relationship Id="rId29" Type="http://schemas.openxmlformats.org/officeDocument/2006/relationships/tags" Target="../tags/tag50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tags" Target="../tags/tag45.xml"/><Relationship Id="rId32" Type="http://schemas.openxmlformats.org/officeDocument/2006/relationships/slideLayout" Target="../slideLayouts/slideLayout5.xml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tags" Target="../tags/tag44.xml"/><Relationship Id="rId28" Type="http://schemas.openxmlformats.org/officeDocument/2006/relationships/tags" Target="../tags/tag49.xml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31" Type="http://schemas.openxmlformats.org/officeDocument/2006/relationships/tags" Target="../tags/tag52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tags" Target="../tags/tag43.xml"/><Relationship Id="rId27" Type="http://schemas.openxmlformats.org/officeDocument/2006/relationships/tags" Target="../tags/tag48.xml"/><Relationship Id="rId30" Type="http://schemas.openxmlformats.org/officeDocument/2006/relationships/tags" Target="../tags/tag51.xml"/><Relationship Id="rId8" Type="http://schemas.openxmlformats.org/officeDocument/2006/relationships/tags" Target="../tags/tag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58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59633" y="1623013"/>
            <a:ext cx="6408711" cy="1008063"/>
          </a:xfrm>
        </p:spPr>
        <p:txBody>
          <a:bodyPr/>
          <a:lstStyle/>
          <a:p>
            <a:r>
              <a:rPr lang="fr-FR" dirty="0">
                <a:solidFill>
                  <a:srgbClr val="000000"/>
                </a:solidFill>
                <a:latin typeface="Century Gothic" panose="020B0502020202020204" pitchFamily="34" charset="0"/>
              </a:rPr>
              <a:t>Finance </a:t>
            </a:r>
            <a:br>
              <a:rPr lang="fr-FR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fr-FR" dirty="0">
                <a:solidFill>
                  <a:srgbClr val="000000"/>
                </a:solidFill>
                <a:latin typeface="Century Gothic" panose="020B0502020202020204" pitchFamily="34" charset="0"/>
              </a:rPr>
              <a:t>Boot Camp 2023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59633" y="5267300"/>
            <a:ext cx="6408711" cy="432644"/>
          </a:xfrm>
        </p:spPr>
        <p:txBody>
          <a:bodyPr/>
          <a:lstStyle/>
          <a:p>
            <a:r>
              <a:rPr lang="en-US" b="1" i="1" dirty="0"/>
              <a:t>October 2023</a:t>
            </a:r>
          </a:p>
        </p:txBody>
      </p:sp>
      <p:sp>
        <p:nvSpPr>
          <p:cNvPr id="7" name="Rectangle 6"/>
          <p:cNvSpPr/>
          <p:nvPr/>
        </p:nvSpPr>
        <p:spPr>
          <a:xfrm rot="19183606">
            <a:off x="-1049604" y="852733"/>
            <a:ext cx="4385942" cy="51915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>
                <a:latin typeface="+mj-lt"/>
              </a:rPr>
              <a:t>GENERAL </a:t>
            </a:r>
            <a:br>
              <a:rPr lang="en-US" sz="1600" b="1" i="1" dirty="0">
                <a:latin typeface="+mj-lt"/>
              </a:rPr>
            </a:br>
            <a:r>
              <a:rPr lang="en-US" sz="1600" b="1" i="1" dirty="0">
                <a:latin typeface="+mj-lt"/>
              </a:rPr>
              <a:t>INTRODUCTION</a:t>
            </a:r>
          </a:p>
        </p:txBody>
      </p:sp>
      <p:sp>
        <p:nvSpPr>
          <p:cNvPr id="8" name="Title 4"/>
          <p:cNvSpPr txBox="1">
            <a:spLocks/>
          </p:cNvSpPr>
          <p:nvPr/>
        </p:nvSpPr>
        <p:spPr bwMode="auto">
          <a:xfrm>
            <a:off x="1259633" y="4730955"/>
            <a:ext cx="6408711" cy="51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entury Gothic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entury Gothic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entury Gothic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r>
              <a:rPr lang="fr-FR" sz="2400" kern="0" dirty="0">
                <a:solidFill>
                  <a:srgbClr val="000000"/>
                </a:solidFill>
                <a:latin typeface="Century Gothic" panose="020B0502020202020204" pitchFamily="34" charset="0"/>
              </a:rPr>
              <a:t>General Introduction</a:t>
            </a: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4000721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1258888" y="333375"/>
            <a:ext cx="6408737" cy="503238"/>
          </a:xfr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dirty="0"/>
              <a:t>Key players in Investment Banking</a:t>
            </a:r>
            <a:endParaRPr lang="en-GB" sz="20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 bwMode="gray"/>
        <p:txBody>
          <a:bodyPr/>
          <a:lstStyle/>
          <a:p>
            <a:fld id="{12D879E6-4549-42D9-8E3A-78F56EADF63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38" name="Isosceles Triangle 37"/>
          <p:cNvSpPr/>
          <p:nvPr/>
        </p:nvSpPr>
        <p:spPr>
          <a:xfrm rot="16200000">
            <a:off x="2340732" y="2825512"/>
            <a:ext cx="1208153" cy="1832931"/>
          </a:xfrm>
          <a:prstGeom prst="triangle">
            <a:avLst/>
          </a:prstGeom>
          <a:solidFill>
            <a:srgbClr val="DBE1E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Isosceles Triangle 2"/>
          <p:cNvSpPr/>
          <p:nvPr/>
        </p:nvSpPr>
        <p:spPr>
          <a:xfrm rot="5400000" flipV="1">
            <a:off x="2117089" y="3829215"/>
            <a:ext cx="1980240" cy="1717774"/>
          </a:xfrm>
          <a:custGeom>
            <a:avLst/>
            <a:gdLst>
              <a:gd name="connsiteX0" fmla="*/ 0 w 3655680"/>
              <a:gd name="connsiteY0" fmla="*/ 2016224 h 2016224"/>
              <a:gd name="connsiteX1" fmla="*/ 1827840 w 3655680"/>
              <a:gd name="connsiteY1" fmla="*/ 0 h 2016224"/>
              <a:gd name="connsiteX2" fmla="*/ 3655680 w 3655680"/>
              <a:gd name="connsiteY2" fmla="*/ 2016224 h 2016224"/>
              <a:gd name="connsiteX3" fmla="*/ 0 w 3655680"/>
              <a:gd name="connsiteY3" fmla="*/ 2016224 h 2016224"/>
              <a:gd name="connsiteX0" fmla="*/ 877260 w 1827840"/>
              <a:gd name="connsiteY0" fmla="*/ 2346424 h 2346424"/>
              <a:gd name="connsiteX1" fmla="*/ 0 w 1827840"/>
              <a:gd name="connsiteY1" fmla="*/ 0 h 2346424"/>
              <a:gd name="connsiteX2" fmla="*/ 1827840 w 1827840"/>
              <a:gd name="connsiteY2" fmla="*/ 2016224 h 2346424"/>
              <a:gd name="connsiteX3" fmla="*/ 877260 w 1827840"/>
              <a:gd name="connsiteY3" fmla="*/ 2346424 h 2346424"/>
              <a:gd name="connsiteX0" fmla="*/ 877260 w 1935790"/>
              <a:gd name="connsiteY0" fmla="*/ 2346424 h 2346424"/>
              <a:gd name="connsiteX1" fmla="*/ 0 w 1935790"/>
              <a:gd name="connsiteY1" fmla="*/ 0 h 2346424"/>
              <a:gd name="connsiteX2" fmla="*/ 1935790 w 1935790"/>
              <a:gd name="connsiteY2" fmla="*/ 1990824 h 2346424"/>
              <a:gd name="connsiteX3" fmla="*/ 877260 w 1935790"/>
              <a:gd name="connsiteY3" fmla="*/ 2346424 h 2346424"/>
              <a:gd name="connsiteX0" fmla="*/ 921710 w 1980240"/>
              <a:gd name="connsiteY0" fmla="*/ 1717774 h 1717774"/>
              <a:gd name="connsiteX1" fmla="*/ 0 w 1980240"/>
              <a:gd name="connsiteY1" fmla="*/ 0 h 1717774"/>
              <a:gd name="connsiteX2" fmla="*/ 1980240 w 1980240"/>
              <a:gd name="connsiteY2" fmla="*/ 1362174 h 1717774"/>
              <a:gd name="connsiteX3" fmla="*/ 921710 w 1980240"/>
              <a:gd name="connsiteY3" fmla="*/ 1717774 h 171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240" h="1717774">
                <a:moveTo>
                  <a:pt x="921710" y="1717774"/>
                </a:moveTo>
                <a:lnTo>
                  <a:pt x="0" y="0"/>
                </a:lnTo>
                <a:lnTo>
                  <a:pt x="1980240" y="1362174"/>
                </a:lnTo>
                <a:lnTo>
                  <a:pt x="921710" y="1717774"/>
                </a:lnTo>
                <a:close/>
              </a:path>
            </a:pathLst>
          </a:custGeom>
          <a:solidFill>
            <a:srgbClr val="DBE1E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2"/>
          <p:cNvSpPr/>
          <p:nvPr/>
        </p:nvSpPr>
        <p:spPr>
          <a:xfrm rot="16200000">
            <a:off x="2117089" y="1904483"/>
            <a:ext cx="1980240" cy="1717774"/>
          </a:xfrm>
          <a:custGeom>
            <a:avLst/>
            <a:gdLst>
              <a:gd name="connsiteX0" fmla="*/ 0 w 3655680"/>
              <a:gd name="connsiteY0" fmla="*/ 2016224 h 2016224"/>
              <a:gd name="connsiteX1" fmla="*/ 1827840 w 3655680"/>
              <a:gd name="connsiteY1" fmla="*/ 0 h 2016224"/>
              <a:gd name="connsiteX2" fmla="*/ 3655680 w 3655680"/>
              <a:gd name="connsiteY2" fmla="*/ 2016224 h 2016224"/>
              <a:gd name="connsiteX3" fmla="*/ 0 w 3655680"/>
              <a:gd name="connsiteY3" fmla="*/ 2016224 h 2016224"/>
              <a:gd name="connsiteX0" fmla="*/ 877260 w 1827840"/>
              <a:gd name="connsiteY0" fmla="*/ 2346424 h 2346424"/>
              <a:gd name="connsiteX1" fmla="*/ 0 w 1827840"/>
              <a:gd name="connsiteY1" fmla="*/ 0 h 2346424"/>
              <a:gd name="connsiteX2" fmla="*/ 1827840 w 1827840"/>
              <a:gd name="connsiteY2" fmla="*/ 2016224 h 2346424"/>
              <a:gd name="connsiteX3" fmla="*/ 877260 w 1827840"/>
              <a:gd name="connsiteY3" fmla="*/ 2346424 h 2346424"/>
              <a:gd name="connsiteX0" fmla="*/ 877260 w 1935790"/>
              <a:gd name="connsiteY0" fmla="*/ 2346424 h 2346424"/>
              <a:gd name="connsiteX1" fmla="*/ 0 w 1935790"/>
              <a:gd name="connsiteY1" fmla="*/ 0 h 2346424"/>
              <a:gd name="connsiteX2" fmla="*/ 1935790 w 1935790"/>
              <a:gd name="connsiteY2" fmla="*/ 1990824 h 2346424"/>
              <a:gd name="connsiteX3" fmla="*/ 877260 w 1935790"/>
              <a:gd name="connsiteY3" fmla="*/ 2346424 h 2346424"/>
              <a:gd name="connsiteX0" fmla="*/ 921710 w 1980240"/>
              <a:gd name="connsiteY0" fmla="*/ 1717774 h 1717774"/>
              <a:gd name="connsiteX1" fmla="*/ 0 w 1980240"/>
              <a:gd name="connsiteY1" fmla="*/ 0 h 1717774"/>
              <a:gd name="connsiteX2" fmla="*/ 1980240 w 1980240"/>
              <a:gd name="connsiteY2" fmla="*/ 1362174 h 1717774"/>
              <a:gd name="connsiteX3" fmla="*/ 921710 w 1980240"/>
              <a:gd name="connsiteY3" fmla="*/ 1717774 h 171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240" h="1717774">
                <a:moveTo>
                  <a:pt x="921710" y="1717774"/>
                </a:moveTo>
                <a:lnTo>
                  <a:pt x="0" y="0"/>
                </a:lnTo>
                <a:lnTo>
                  <a:pt x="1980240" y="1362174"/>
                </a:lnTo>
                <a:lnTo>
                  <a:pt x="921710" y="1717774"/>
                </a:lnTo>
                <a:close/>
              </a:path>
            </a:pathLst>
          </a:custGeom>
          <a:solidFill>
            <a:srgbClr val="DBE1E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59"/>
          <p:cNvSpPr>
            <a:spLocks/>
          </p:cNvSpPr>
          <p:nvPr/>
        </p:nvSpPr>
        <p:spPr bwMode="gray">
          <a:xfrm>
            <a:off x="3390156" y="3074286"/>
            <a:ext cx="1280160" cy="1280160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+mj-lt"/>
              </a:rPr>
              <a:t>More « market oriented » model</a:t>
            </a:r>
          </a:p>
        </p:txBody>
      </p:sp>
      <p:sp>
        <p:nvSpPr>
          <p:cNvPr id="50" name="Freeform 75"/>
          <p:cNvSpPr>
            <a:spLocks/>
          </p:cNvSpPr>
          <p:nvPr/>
        </p:nvSpPr>
        <p:spPr bwMode="gray">
          <a:xfrm>
            <a:off x="1258888" y="3068960"/>
            <a:ext cx="1371600" cy="1371600"/>
          </a:xfrm>
          <a:custGeom>
            <a:avLst/>
            <a:gdLst>
              <a:gd name="T0" fmla="*/ 0 w 4128"/>
              <a:gd name="T1" fmla="*/ 1096 h 2192"/>
              <a:gd name="T2" fmla="*/ 2064 w 4128"/>
              <a:gd name="T3" fmla="*/ 0 h 2192"/>
              <a:gd name="T4" fmla="*/ 2064 w 4128"/>
              <a:gd name="T5" fmla="*/ 0 h 2192"/>
              <a:gd name="T6" fmla="*/ 4128 w 4128"/>
              <a:gd name="T7" fmla="*/ 1096 h 2192"/>
              <a:gd name="T8" fmla="*/ 4128 w 4128"/>
              <a:gd name="T9" fmla="*/ 1096 h 2192"/>
              <a:gd name="T10" fmla="*/ 4128 w 4128"/>
              <a:gd name="T11" fmla="*/ 1096 h 2192"/>
              <a:gd name="T12" fmla="*/ 2064 w 4128"/>
              <a:gd name="T13" fmla="*/ 2192 h 2192"/>
              <a:gd name="T14" fmla="*/ 2064 w 4128"/>
              <a:gd name="T15" fmla="*/ 2192 h 2192"/>
              <a:gd name="T16" fmla="*/ 2064 w 4128"/>
              <a:gd name="T17" fmla="*/ 2192 h 2192"/>
              <a:gd name="T18" fmla="*/ 0 w 4128"/>
              <a:gd name="T19" fmla="*/ 1096 h 2192"/>
              <a:gd name="T20" fmla="*/ 0 w 4128"/>
              <a:gd name="T21" fmla="*/ 1096 h 2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128" h="2192">
                <a:moveTo>
                  <a:pt x="0" y="1096"/>
                </a:moveTo>
                <a:cubicBezTo>
                  <a:pt x="0" y="491"/>
                  <a:pt x="925" y="0"/>
                  <a:pt x="2064" y="0"/>
                </a:cubicBezTo>
                <a:lnTo>
                  <a:pt x="2064" y="0"/>
                </a:lnTo>
                <a:cubicBezTo>
                  <a:pt x="3204" y="0"/>
                  <a:pt x="4128" y="491"/>
                  <a:pt x="4128" y="1096"/>
                </a:cubicBezTo>
                <a:cubicBezTo>
                  <a:pt x="4128" y="1096"/>
                  <a:pt x="4128" y="1096"/>
                  <a:pt x="4128" y="1096"/>
                </a:cubicBezTo>
                <a:lnTo>
                  <a:pt x="4128" y="1096"/>
                </a:lnTo>
                <a:cubicBezTo>
                  <a:pt x="4128" y="1702"/>
                  <a:pt x="3204" y="2192"/>
                  <a:pt x="2064" y="2192"/>
                </a:cubicBezTo>
                <a:cubicBezTo>
                  <a:pt x="2064" y="2192"/>
                  <a:pt x="2064" y="2192"/>
                  <a:pt x="2064" y="2192"/>
                </a:cubicBezTo>
                <a:lnTo>
                  <a:pt x="2064" y="2192"/>
                </a:lnTo>
                <a:cubicBezTo>
                  <a:pt x="925" y="2192"/>
                  <a:pt x="0" y="1702"/>
                  <a:pt x="0" y="1096"/>
                </a:cubicBezTo>
                <a:cubicBezTo>
                  <a:pt x="0" y="1096"/>
                  <a:pt x="0" y="1096"/>
                  <a:pt x="0" y="1096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+mj-lt"/>
              </a:rPr>
              <a:t>Investment Banking</a:t>
            </a:r>
          </a:p>
        </p:txBody>
      </p:sp>
      <p:sp>
        <p:nvSpPr>
          <p:cNvPr id="52" name="Freeform 59"/>
          <p:cNvSpPr>
            <a:spLocks/>
          </p:cNvSpPr>
          <p:nvPr/>
        </p:nvSpPr>
        <p:spPr bwMode="gray">
          <a:xfrm>
            <a:off x="3390156" y="1572776"/>
            <a:ext cx="1280160" cy="128016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+mj-lt"/>
              </a:rPr>
              <a:t>Pure advisory model</a:t>
            </a:r>
          </a:p>
        </p:txBody>
      </p:sp>
      <p:sp>
        <p:nvSpPr>
          <p:cNvPr id="53" name="Rectangle 11"/>
          <p:cNvSpPr>
            <a:spLocks noChangeArrowheads="1"/>
          </p:cNvSpPr>
          <p:nvPr/>
        </p:nvSpPr>
        <p:spPr bwMode="gray">
          <a:xfrm>
            <a:off x="4788024" y="4575795"/>
            <a:ext cx="4176464" cy="128016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marL="190500" lvl="2" indent="-187325">
              <a:spcBef>
                <a:spcPts val="300"/>
              </a:spcBef>
              <a:spcAft>
                <a:spcPts val="0"/>
              </a:spcAft>
              <a:buSzPct val="100000"/>
              <a:buFont typeface="Verdana" pitchFamily="34" charset="0"/>
              <a:buChar char="•"/>
            </a:pPr>
            <a:endParaRPr lang="en-US" altLang="en-US" sz="1100" kern="100" dirty="0">
              <a:latin typeface="+mj-lt"/>
              <a:sym typeface="Wingdings"/>
            </a:endParaRPr>
          </a:p>
        </p:txBody>
      </p:sp>
      <p:sp>
        <p:nvSpPr>
          <p:cNvPr id="54" name="Freeform 59"/>
          <p:cNvSpPr>
            <a:spLocks/>
          </p:cNvSpPr>
          <p:nvPr/>
        </p:nvSpPr>
        <p:spPr bwMode="gray">
          <a:xfrm>
            <a:off x="3390156" y="4575795"/>
            <a:ext cx="1280160" cy="128016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j-lt"/>
              </a:rPr>
              <a:t>More « balance sheet » </a:t>
            </a:r>
            <a:br>
              <a:rPr lang="en-US" sz="1200" b="1" dirty="0">
                <a:solidFill>
                  <a:schemeClr val="bg1"/>
                </a:solidFill>
                <a:latin typeface="+mj-lt"/>
              </a:rPr>
            </a:br>
            <a:r>
              <a:rPr lang="en-US" sz="1200" b="1" dirty="0">
                <a:solidFill>
                  <a:schemeClr val="bg1"/>
                </a:solidFill>
                <a:latin typeface="+mj-lt"/>
              </a:rPr>
              <a:t>model</a:t>
            </a:r>
          </a:p>
          <a:p>
            <a:pPr algn="ctr"/>
            <a:endParaRPr lang="en-US" sz="12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gray">
          <a:xfrm>
            <a:off x="5705340" y="5445717"/>
            <a:ext cx="1099135" cy="36966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gray">
          <a:xfrm>
            <a:off x="7107476" y="5494567"/>
            <a:ext cx="826906" cy="167011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gray">
          <a:xfrm>
            <a:off x="7519460" y="4728526"/>
            <a:ext cx="1301334" cy="14933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gray">
          <a:xfrm>
            <a:off x="7999508" y="4993216"/>
            <a:ext cx="460298" cy="342168"/>
          </a:xfrm>
          <a:prstGeom prst="rect">
            <a:avLst/>
          </a:prstGeom>
        </p:spPr>
      </p:pic>
      <p:pic>
        <p:nvPicPr>
          <p:cNvPr id="60" name="Picture 16" descr="L:\Look &amp; Feel 2010\Galleries\Corporate Logos\C\Citigroup (2012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gray">
          <a:xfrm>
            <a:off x="8467557" y="5492351"/>
            <a:ext cx="353142" cy="228070"/>
          </a:xfrm>
          <a:prstGeom prst="rect">
            <a:avLst/>
          </a:prstGeom>
          <a:noFill/>
        </p:spPr>
      </p:pic>
      <p:pic>
        <p:nvPicPr>
          <p:cNvPr id="62" name="Picture 61" descr="2000px-J_P_Morgan_Logo_2008_1_sv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46106" y="4751097"/>
            <a:ext cx="1008112" cy="252028"/>
          </a:xfrm>
          <a:prstGeom prst="rect">
            <a:avLst/>
          </a:prstGeom>
        </p:spPr>
      </p:pic>
      <p:pic>
        <p:nvPicPr>
          <p:cNvPr id="63" name="Picture 62" descr="Credit_Suisse_Logo_svg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32563" y="4687044"/>
            <a:ext cx="1224136" cy="372979"/>
          </a:xfrm>
          <a:prstGeom prst="rect">
            <a:avLst/>
          </a:prstGeom>
        </p:spPr>
      </p:pic>
      <p:pic>
        <p:nvPicPr>
          <p:cNvPr id="64" name="Picture 63" descr="1024px-BNP_Paribas_sv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23633" y="5099172"/>
            <a:ext cx="1071194" cy="23850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EC284BF-EBBF-4B39-1CB4-9B580C72BB80}"/>
              </a:ext>
            </a:extLst>
          </p:cNvPr>
          <p:cNvGrpSpPr/>
          <p:nvPr/>
        </p:nvGrpSpPr>
        <p:grpSpPr>
          <a:xfrm>
            <a:off x="4788024" y="3074286"/>
            <a:ext cx="4176464" cy="1280160"/>
            <a:chOff x="4788024" y="1572776"/>
            <a:chExt cx="4176464" cy="1280160"/>
          </a:xfrm>
        </p:grpSpPr>
        <p:sp>
          <p:nvSpPr>
            <p:cNvPr id="48" name="Rectangle 11"/>
            <p:cNvSpPr>
              <a:spLocks noChangeArrowheads="1"/>
            </p:cNvSpPr>
            <p:nvPr/>
          </p:nvSpPr>
          <p:spPr bwMode="gray">
            <a:xfrm>
              <a:off x="4788024" y="1572776"/>
              <a:ext cx="4176464" cy="12801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</a:bodyPr>
            <a:lstStyle/>
            <a:p>
              <a:pPr marL="190500" lvl="2" indent="-187325">
                <a:spcBef>
                  <a:spcPts val="300"/>
                </a:spcBef>
                <a:spcAft>
                  <a:spcPts val="0"/>
                </a:spcAft>
                <a:buSzPct val="100000"/>
                <a:buFont typeface="Verdana" pitchFamily="34" charset="0"/>
                <a:buChar char="•"/>
              </a:pPr>
              <a:endParaRPr lang="en-GB" altLang="en-US" sz="1100" b="1" kern="100" dirty="0">
                <a:solidFill>
                  <a:schemeClr val="accent6"/>
                </a:solidFill>
                <a:latin typeface="+mj-lt"/>
                <a:sym typeface="Wingdings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0722" b="34968"/>
            <a:stretch/>
          </p:blipFill>
          <p:spPr bwMode="gray">
            <a:xfrm>
              <a:off x="7641148" y="1938663"/>
              <a:ext cx="1140354" cy="20791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 bwMode="gray">
            <a:xfrm>
              <a:off x="4951696" y="1700225"/>
              <a:ext cx="475200" cy="475200"/>
            </a:xfrm>
            <a:prstGeom prst="rect">
              <a:avLst/>
            </a:prstGeom>
          </p:spPr>
        </p:pic>
        <p:pic>
          <p:nvPicPr>
            <p:cNvPr id="34" name="Picture 18" descr="L:\Look &amp; Feel 2010\Galleries\Corporate Logos\M\Morgan Stanley 3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5917170" y="1864995"/>
              <a:ext cx="1432406" cy="216376"/>
            </a:xfrm>
            <a:prstGeom prst="rect">
              <a:avLst/>
            </a:prstGeom>
            <a:noFill/>
          </p:spPr>
        </p:pic>
        <p:pic>
          <p:nvPicPr>
            <p:cNvPr id="1028" name="Picture 4" descr="Fichier:UBS Logo.svg — Wikipédia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3095" y="2370007"/>
              <a:ext cx="990240" cy="381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Deutsche Bank - Comparez les offres de Deutsche Bank avec Kill my Bill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5204" y="2343520"/>
              <a:ext cx="984799" cy="406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Berenberg Bank - Wikipedia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0235" y="2295795"/>
              <a:ext cx="1098363" cy="412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" name="Picture 6" descr="Bank of America | Online Banking | Sign In | Online ID">
            <a:extLst>
              <a:ext uri="{FF2B5EF4-FFF2-40B4-BE49-F238E27FC236}">
                <a16:creationId xmlns:a16="http://schemas.microsoft.com/office/drawing/2014/main" id="{53F4835B-E88F-4CD3-A57B-016E34AE2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566" y="5215875"/>
            <a:ext cx="1495117" cy="16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8500B67-3D14-361D-2675-DF034EA0D733}"/>
              </a:ext>
            </a:extLst>
          </p:cNvPr>
          <p:cNvGrpSpPr/>
          <p:nvPr/>
        </p:nvGrpSpPr>
        <p:grpSpPr>
          <a:xfrm>
            <a:off x="4788024" y="1572776"/>
            <a:ext cx="4176464" cy="1280160"/>
            <a:chOff x="4788024" y="3074286"/>
            <a:chExt cx="4176464" cy="1280160"/>
          </a:xfrm>
        </p:grpSpPr>
        <p:sp>
          <p:nvSpPr>
            <p:cNvPr id="51" name="Rectangle 50"/>
            <p:cNvSpPr>
              <a:spLocks noChangeArrowheads="1"/>
            </p:cNvSpPr>
            <p:nvPr/>
          </p:nvSpPr>
          <p:spPr bwMode="gray">
            <a:xfrm>
              <a:off x="4788024" y="3074286"/>
              <a:ext cx="4176464" cy="1280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</a:bodyPr>
            <a:lstStyle/>
            <a:p>
              <a:pPr marL="190500" lvl="2" indent="-187325">
                <a:spcBef>
                  <a:spcPts val="300"/>
                </a:spcBef>
                <a:spcAft>
                  <a:spcPts val="0"/>
                </a:spcAft>
                <a:buSzPct val="100000"/>
                <a:buFont typeface="Verdana" pitchFamily="34" charset="0"/>
                <a:buChar char="•"/>
              </a:pPr>
              <a:endParaRPr lang="en-US" altLang="en-US" sz="1100" kern="100" dirty="0">
                <a:latin typeface="+mj-lt"/>
                <a:sym typeface="Wingdings"/>
              </a:endParaRPr>
            </a:p>
          </p:txBody>
        </p:sp>
        <p:pic>
          <p:nvPicPr>
            <p:cNvPr id="65" name="Picture 64" descr="evercore_logo_10673.jpg"/>
            <p:cNvPicPr>
              <a:picLocks noChangeAspect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2984" b="31298"/>
            <a:stretch>
              <a:fillRect/>
            </a:stretch>
          </p:blipFill>
          <p:spPr>
            <a:xfrm>
              <a:off x="6265162" y="3989336"/>
              <a:ext cx="1116000" cy="298961"/>
            </a:xfrm>
            <a:prstGeom prst="rect">
              <a:avLst/>
            </a:prstGeom>
          </p:spPr>
        </p:pic>
        <p:pic>
          <p:nvPicPr>
            <p:cNvPr id="67" name="Picture 66" descr="Centerview%20Partners.png"/>
            <p:cNvPicPr>
              <a:picLocks noChangeAspect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30580" y="4018533"/>
              <a:ext cx="1440160" cy="226875"/>
            </a:xfrm>
            <a:prstGeom prst="rect">
              <a:avLst/>
            </a:prstGeom>
          </p:spPr>
        </p:pic>
        <p:pic>
          <p:nvPicPr>
            <p:cNvPr id="68" name="Picture 67" descr="pic07282_lw.jpg"/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23433" y="3703857"/>
              <a:ext cx="1600200" cy="108014"/>
            </a:xfrm>
            <a:prstGeom prst="rect">
              <a:avLst/>
            </a:prstGeom>
          </p:spPr>
        </p:pic>
        <p:pic>
          <p:nvPicPr>
            <p:cNvPr id="69" name="Picture 68" descr="Perealla Weinberg Partners Logo.png"/>
            <p:cNvPicPr>
              <a:picLocks noChangeAspect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6719" b="28748"/>
            <a:stretch>
              <a:fillRect/>
            </a:stretch>
          </p:blipFill>
          <p:spPr>
            <a:xfrm>
              <a:off x="7998016" y="3649231"/>
              <a:ext cx="808484" cy="360040"/>
            </a:xfrm>
            <a:prstGeom prst="rect">
              <a:avLst/>
            </a:prstGeom>
          </p:spPr>
        </p:pic>
        <p:pic>
          <p:nvPicPr>
            <p:cNvPr id="71" name="Picture 5" descr="H:\apps\xp\Desktop\mm.png"/>
            <p:cNvPicPr>
              <a:picLocks noChangeAspect="1" noChangeArrowheads="1"/>
            </p:cNvPicPr>
            <p:nvPr/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07944" y="3523668"/>
              <a:ext cx="864096" cy="402399"/>
            </a:xfrm>
            <a:prstGeom prst="rect">
              <a:avLst/>
            </a:prstGeom>
            <a:noFill/>
          </p:spPr>
        </p:pic>
        <p:pic>
          <p:nvPicPr>
            <p:cNvPr id="72" name="Image 10"/>
            <p:cNvPicPr>
              <a:picLocks noChangeAspect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080" y="3168420"/>
              <a:ext cx="1387586" cy="260580"/>
            </a:xfrm>
            <a:prstGeom prst="rect">
              <a:avLst/>
            </a:prstGeom>
          </p:spPr>
        </p:pic>
        <p:pic>
          <p:nvPicPr>
            <p:cNvPr id="40" name="Picture 8" descr="Rothschild &amp; Co - Vasgos">
              <a:extLst>
                <a:ext uri="{FF2B5EF4-FFF2-40B4-BE49-F238E27FC236}">
                  <a16:creationId xmlns:a16="http://schemas.microsoft.com/office/drawing/2014/main" id="{69645AC5-0A28-4D5C-9F82-72FB0B9CA7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6281" y="3256868"/>
              <a:ext cx="1235634" cy="203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Sycomore-Corporate-Finance_IPH_Press Release_170612">
              <a:extLst>
                <a:ext uri="{FF2B5EF4-FFF2-40B4-BE49-F238E27FC236}">
                  <a16:creationId xmlns:a16="http://schemas.microsoft.com/office/drawing/2014/main" id="{2831958F-B5BE-DE48-7847-19B26A95AA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5681" y="3897538"/>
              <a:ext cx="1259508" cy="36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734332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20981306-46EA-47FD-B2CA-BA89AB970041}"/>
              </a:ext>
            </a:extLst>
          </p:cNvPr>
          <p:cNvSpPr/>
          <p:nvPr>
            <p:custDataLst>
              <p:tags r:id="rId2"/>
            </p:custDataLst>
          </p:nvPr>
        </p:nvSpPr>
        <p:spPr bwMode="gray">
          <a:xfrm>
            <a:off x="7328257" y="1490276"/>
            <a:ext cx="1597165" cy="532657"/>
          </a:xfrm>
          <a:prstGeom prst="rect">
            <a:avLst/>
          </a:prstGeom>
          <a:solidFill>
            <a:srgbClr val="EBEBF9"/>
          </a:solidFill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graphicFrame>
        <p:nvGraphicFramePr>
          <p:cNvPr id="25" name="Group 2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503341"/>
              </p:ext>
            </p:extLst>
          </p:nvPr>
        </p:nvGraphicFramePr>
        <p:xfrm>
          <a:off x="1259632" y="1060666"/>
          <a:ext cx="7685579" cy="5027297"/>
        </p:xfrm>
        <a:graphic>
          <a:graphicData uri="http://schemas.openxmlformats.org/drawingml/2006/table">
            <a:tbl>
              <a:tblPr/>
              <a:tblGrid>
                <a:gridCol w="1050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6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8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4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lvl="0" indent="0" algn="l" defTabSz="9588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5A8F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7150" marR="38100" marT="38100" marB="1905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French global banks</a:t>
                      </a:r>
                    </a:p>
                  </a:txBody>
                  <a:tcPr marL="57150" marR="38100" marT="38100" marB="1905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5A8F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5A8F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European banks</a:t>
                      </a:r>
                    </a:p>
                  </a:txBody>
                  <a:tcPr marL="57150" marR="38100" marT="38100" marB="1905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5A8F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5A8F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US banks</a:t>
                      </a:r>
                    </a:p>
                  </a:txBody>
                  <a:tcPr marL="57150" marR="38100" marT="38100" marB="1905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690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5A8F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588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5A8F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Pure advisory</a:t>
                      </a:r>
                    </a:p>
                  </a:txBody>
                  <a:tcPr marL="57150" marR="38100" marT="38100" marB="19050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8857">
                <a:tc>
                  <a:txBody>
                    <a:bodyPr/>
                    <a:lstStyle/>
                    <a:p>
                      <a:pPr marL="0" marR="0" lvl="0" indent="0" algn="ctr" defTabSz="9588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5A8F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 few examples </a:t>
                      </a:r>
                      <a:b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…</a:t>
                      </a:r>
                    </a:p>
                  </a:txBody>
                  <a:tcPr marL="36000" marR="36000" marT="36000" marB="36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588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endParaRPr kumimoji="0" lang="en-US" sz="10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000" marR="36000" marT="36000" marB="3600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588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5A8F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endParaRPr kumimoji="0" lang="en-US" sz="10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588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endParaRPr kumimoji="0" lang="en-US" sz="10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000" marR="36000" marT="36000" marB="3600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588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endParaRPr kumimoji="0" lang="en-US" sz="10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588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endParaRPr kumimoji="0" lang="en-US" sz="10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000" marR="36000" marT="36000" marB="3600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588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endParaRPr kumimoji="0" lang="en-US" sz="10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5885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endParaRPr kumimoji="0" lang="en-US" sz="10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000" marR="36000" marT="36000" marB="3600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1968">
                <a:tc>
                  <a:txBody>
                    <a:bodyPr/>
                    <a:lstStyle/>
                    <a:p>
                      <a:pPr marL="0" marR="0" lvl="0" indent="0" algn="ctr" defTabSz="95885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335A8F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Key comments</a:t>
                      </a:r>
                    </a:p>
                  </a:txBody>
                  <a:tcPr marL="36000" marR="36000" marT="36000" marB="3600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5885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100000"/>
                        <a:buFont typeface="Century Gothic" pitchFamily="34" charset="0"/>
                        <a:buChar char="•"/>
                        <a:tabLst/>
                      </a:pPr>
                      <a:r>
                        <a:rPr kumimoji="0" lang="en-US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France as a key market,</a:t>
                      </a:r>
                      <a:r>
                        <a:rPr kumimoji="0" 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large teams based in Paris</a:t>
                      </a:r>
                    </a:p>
                    <a:p>
                      <a:pPr marL="190500" marR="0" lvl="0" indent="-190500" algn="l" defTabSz="95885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100000"/>
                        <a:buFont typeface="Century Gothic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Very active in </a:t>
                      </a:r>
                      <a:r>
                        <a:rPr kumimoji="0" lang="en-US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financing</a:t>
                      </a:r>
                    </a:p>
                    <a:p>
                      <a:pPr marL="190500" marR="0" lvl="0" indent="-190500" algn="l" defTabSz="95885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100000"/>
                        <a:buFont typeface="Century Gothic" pitchFamily="34" charset="0"/>
                        <a:buChar char="•"/>
                        <a:tabLst/>
                      </a:pPr>
                      <a:r>
                        <a:rPr kumimoji="0" lang="en-US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Strong expertise in Capex intensive</a:t>
                      </a:r>
                      <a:r>
                        <a:rPr kumimoji="0" lang="en-US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sectors </a:t>
                      </a:r>
                      <a:r>
                        <a:rPr kumimoji="0" lang="en-US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such as infrastructure and power</a:t>
                      </a:r>
                      <a:endParaRPr kumimoji="0" lang="en-US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000" marR="36000" marT="36000" marB="36000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5885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335A8F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endParaRPr kumimoji="0" lang="en-US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5885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100000"/>
                        <a:buFont typeface="Century Gothic" pitchFamily="34" charset="0"/>
                        <a:buChar char="•"/>
                        <a:tabLst/>
                      </a:pPr>
                      <a:r>
                        <a:rPr kumimoji="0" lang="en-US" sz="10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Investment banking as a key activity</a:t>
                      </a:r>
                      <a:r>
                        <a:rPr kumimoji="0" lang="en-US" sz="1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(with private and/or retail banking)</a:t>
                      </a:r>
                    </a:p>
                    <a:p>
                      <a:pPr marL="190500" marR="0" lvl="0" indent="-190500" algn="l" defTabSz="95885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100000"/>
                        <a:buFont typeface="Century Gothic" pitchFamily="34" charset="0"/>
                        <a:buChar char="•"/>
                        <a:tabLst/>
                      </a:pPr>
                      <a:r>
                        <a:rPr kumimoji="0" lang="en-US" sz="10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Strong expertise in ECM and DCM</a:t>
                      </a:r>
                    </a:p>
                    <a:p>
                      <a:pPr marL="190500" marR="0" lvl="0" indent="-190500" algn="l" defTabSz="95885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100000"/>
                        <a:buFont typeface="Century Gothic" pitchFamily="34" charset="0"/>
                        <a:buChar char="•"/>
                        <a:tabLst/>
                      </a:pPr>
                      <a:r>
                        <a:rPr kumimoji="0" lang="en-US" sz="10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Large European platforms headed through London</a:t>
                      </a:r>
                      <a:r>
                        <a:rPr kumimoji="0" lang="en-US" sz="1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with offices in key cities</a:t>
                      </a:r>
                    </a:p>
                  </a:txBody>
                  <a:tcPr marL="54000" marR="36000" marT="36000" marB="36000" horzOverflow="overflow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5885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endParaRPr kumimoji="0" lang="en-US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5885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100000"/>
                        <a:buFont typeface="Century Gothic" pitchFamily="34" charset="0"/>
                        <a:buChar char="•"/>
                        <a:tabLst/>
                      </a:pPr>
                      <a:r>
                        <a:rPr kumimoji="0" lang="en-US" sz="10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Leading players </a:t>
                      </a:r>
                      <a:r>
                        <a:rPr kumimoji="0" lang="en-US" sz="1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with global presence</a:t>
                      </a:r>
                    </a:p>
                    <a:p>
                      <a:pPr marL="190500" marR="0" lvl="0" indent="-190500" algn="l" defTabSz="95885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100000"/>
                        <a:buFont typeface="Century Gothic" pitchFamily="34" charset="0"/>
                        <a:buChar char="•"/>
                        <a:tabLst/>
                      </a:pPr>
                      <a:r>
                        <a:rPr kumimoji="0" lang="en-US" sz="10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Strong investment banking focus</a:t>
                      </a:r>
                    </a:p>
                    <a:p>
                      <a:pPr marL="190500" marR="0" lvl="0" indent="-190500" algn="l" defTabSz="95885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100000"/>
                        <a:buFont typeface="Century Gothic" pitchFamily="34" charset="0"/>
                        <a:buChar char="•"/>
                        <a:tabLst/>
                      </a:pPr>
                      <a:r>
                        <a:rPr kumimoji="0" lang="en-US" sz="10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European presence through London </a:t>
                      </a:r>
                      <a:r>
                        <a:rPr kumimoji="0" lang="en-US" sz="1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with offices in key cities</a:t>
                      </a:r>
                    </a:p>
                  </a:txBody>
                  <a:tcPr marL="54000" marR="36000" marT="36000" marB="36000" horzOverflow="overflow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5885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endParaRPr kumimoji="0" lang="en-US" sz="10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5885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100000"/>
                        <a:buFont typeface="Century Gothic" pitchFamily="34" charset="0"/>
                        <a:buChar char="•"/>
                        <a:tabLst/>
                      </a:pPr>
                      <a:r>
                        <a:rPr kumimoji="0" lang="en-US" sz="10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Pure advisory player</a:t>
                      </a:r>
                    </a:p>
                    <a:p>
                      <a:pPr marL="190500" marR="0" lvl="0" indent="-190500" algn="l" defTabSz="958850" rtl="0" eaLnBrk="0" fontAlgn="base" latinLnBrk="0" hangingPunct="0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Pct val="100000"/>
                        <a:buFont typeface="Century Gothic" pitchFamily="34" charset="0"/>
                        <a:buChar char="•"/>
                        <a:tabLst/>
                      </a:pPr>
                      <a:r>
                        <a:rPr kumimoji="0" lang="en-US" sz="10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Strong local presence</a:t>
                      </a:r>
                      <a:r>
                        <a:rPr kumimoji="0" lang="en-US" sz="10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in the home market either US, London or Paris</a:t>
                      </a:r>
                    </a:p>
                  </a:txBody>
                  <a:tcPr marL="54000" marR="36000" marT="36000" marB="36000" horzOverflow="overflow">
                    <a:lnL>
                      <a:noFill/>
                    </a:lnL>
                    <a:lnR cap="flat"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3" name="Picture 52" descr="evercore_logo_10673.jpg"/>
          <p:cNvPicPr>
            <a:picLocks noChangeAspect="1"/>
          </p:cNvPicPr>
          <p:nvPr/>
        </p:nvPicPr>
        <p:blipFill>
          <a:blip r:embed="rId6" cstate="print"/>
          <a:srcRect t="29825" b="28070"/>
          <a:stretch>
            <a:fillRect/>
          </a:stretch>
        </p:blipFill>
        <p:spPr>
          <a:xfrm>
            <a:off x="7494612" y="3126219"/>
            <a:ext cx="1254000" cy="3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1258888" y="333375"/>
            <a:ext cx="6408737" cy="503238"/>
          </a:xfr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1800" dirty="0"/>
              <a:t>Overview of major players on the European market</a:t>
            </a:r>
            <a:endParaRPr lang="en-GB" sz="1800" dirty="0"/>
          </a:p>
        </p:txBody>
      </p:sp>
      <p:sp>
        <p:nvSpPr>
          <p:cNvPr id="23" name="Rectangle 22"/>
          <p:cNvSpPr/>
          <p:nvPr/>
        </p:nvSpPr>
        <p:spPr bwMode="gray">
          <a:xfrm>
            <a:off x="5615940" y="1630675"/>
            <a:ext cx="1597165" cy="126459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4" name="Rectangle 23"/>
          <p:cNvSpPr/>
          <p:nvPr/>
        </p:nvSpPr>
        <p:spPr bwMode="gray">
          <a:xfrm>
            <a:off x="5615940" y="3184185"/>
            <a:ext cx="1597165" cy="1050586"/>
          </a:xfrm>
          <a:prstGeom prst="rect">
            <a:avLst/>
          </a:prstGeom>
          <a:solidFill>
            <a:srgbClr val="DBE1E5"/>
          </a:solidFill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sm" len="sm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pic>
        <p:nvPicPr>
          <p:cNvPr id="27" name="Picture 4" descr="L:\Look &amp; Feel 2010\Galleries\Corporate Logos\S\Societe General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2457106" y="2725022"/>
            <a:ext cx="1181444" cy="232460"/>
          </a:xfrm>
          <a:prstGeom prst="rect">
            <a:avLst/>
          </a:prstGeom>
          <a:noFill/>
        </p:spPr>
      </p:pic>
      <p:pic>
        <p:nvPicPr>
          <p:cNvPr id="29" name="Picture 7" descr="L:\Look &amp; Feel 2010\Galleries\Corporate Logos\D\Deutsche Ban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gray">
          <a:xfrm>
            <a:off x="4022885" y="1604487"/>
            <a:ext cx="1367620" cy="254054"/>
          </a:xfrm>
          <a:prstGeom prst="rect">
            <a:avLst/>
          </a:prstGeom>
          <a:noFill/>
        </p:spPr>
      </p:pic>
      <p:pic>
        <p:nvPicPr>
          <p:cNvPr id="31" name="Picture 10" descr="L:\Look &amp; Feel 2010\Galleries\Corporate Logos\U\UB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gray">
          <a:xfrm>
            <a:off x="4450642" y="3060636"/>
            <a:ext cx="683112" cy="262736"/>
          </a:xfrm>
          <a:prstGeom prst="rect">
            <a:avLst/>
          </a:prstGeom>
          <a:noFill/>
        </p:spPr>
      </p:pic>
      <p:pic>
        <p:nvPicPr>
          <p:cNvPr id="32" name="Picture 13" descr="L:\Look &amp; Feel 2010\Galleries\Corporate Logos\H\HSBC 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gray">
          <a:xfrm>
            <a:off x="4456867" y="3412166"/>
            <a:ext cx="608016" cy="406048"/>
          </a:xfrm>
          <a:prstGeom prst="rect">
            <a:avLst/>
          </a:prstGeom>
          <a:noFill/>
        </p:spPr>
      </p:pic>
      <p:pic>
        <p:nvPicPr>
          <p:cNvPr id="33" name="Picture 14" descr="L:\Look &amp; Feel 2010\Galleries\Corporate Logos\J\JP Morgan (2012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gray">
          <a:xfrm>
            <a:off x="5848131" y="1929605"/>
            <a:ext cx="1135490" cy="231437"/>
          </a:xfrm>
          <a:prstGeom prst="rect">
            <a:avLst/>
          </a:prstGeom>
          <a:noFill/>
        </p:spPr>
      </p:pic>
      <p:pic>
        <p:nvPicPr>
          <p:cNvPr id="34" name="Picture 16" descr="L:\Look &amp; Feel 2010\Galleries\Corporate Logos\C\Citigroup (2012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gray">
          <a:xfrm>
            <a:off x="6215289" y="2424402"/>
            <a:ext cx="398466" cy="257112"/>
          </a:xfrm>
          <a:prstGeom prst="rect">
            <a:avLst/>
          </a:prstGeom>
          <a:noFill/>
        </p:spPr>
      </p:pic>
      <p:pic>
        <p:nvPicPr>
          <p:cNvPr id="36" name="Picture 18" descr="L:\Look &amp; Feel 2010\Galleries\Corporate Logos\M\Morgan Stanley 3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5726611" y="3267160"/>
            <a:ext cx="1375823" cy="207828"/>
          </a:xfrm>
          <a:prstGeom prst="rect">
            <a:avLst/>
          </a:prstGeom>
          <a:noFill/>
        </p:spPr>
      </p:pic>
      <p:pic>
        <p:nvPicPr>
          <p:cNvPr id="37" name="Picture 19" descr="L:\Look &amp; Feel 2010\Galleries\Corporate Logos\G\goldman sachs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6166553" y="3615190"/>
            <a:ext cx="495939" cy="495939"/>
          </a:xfrm>
          <a:prstGeom prst="rect">
            <a:avLst/>
          </a:prstGeom>
          <a:noFill/>
        </p:spPr>
      </p:pic>
      <p:pic>
        <p:nvPicPr>
          <p:cNvPr id="39" name="Picture 22" descr="F:\Edition\Design\Logos\L-Logos\Lazard\Lazard_2013\LAZARD_logo_2013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gray">
          <a:xfrm>
            <a:off x="7687917" y="1416968"/>
            <a:ext cx="925558" cy="347320"/>
          </a:xfrm>
          <a:prstGeom prst="rect">
            <a:avLst/>
          </a:prstGeom>
          <a:noFill/>
        </p:spPr>
      </p:pic>
      <p:sp>
        <p:nvSpPr>
          <p:cNvPr id="41" name="ZoneTexte 40"/>
          <p:cNvSpPr txBox="1"/>
          <p:nvPr/>
        </p:nvSpPr>
        <p:spPr bwMode="gray">
          <a:xfrm>
            <a:off x="5930415" y="1445850"/>
            <a:ext cx="968214" cy="15388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1" dirty="0">
                <a:latin typeface="+mj-lt"/>
                <a:cs typeface="Arial" pitchFamily="34" charset="0"/>
              </a:rPr>
              <a:t>Global banking</a:t>
            </a:r>
          </a:p>
        </p:txBody>
      </p:sp>
      <p:sp>
        <p:nvSpPr>
          <p:cNvPr id="42" name="ZoneTexte 41"/>
          <p:cNvSpPr txBox="1"/>
          <p:nvPr/>
        </p:nvSpPr>
        <p:spPr bwMode="gray">
          <a:xfrm>
            <a:off x="5649890" y="3010669"/>
            <a:ext cx="1529265" cy="153888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sz="1000" b="1" i="1" dirty="0">
                <a:latin typeface="+mj-lt"/>
                <a:cs typeface="Arial" pitchFamily="34" charset="0"/>
              </a:rPr>
              <a:t>Pure investment banking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 bwMode="gray">
          <a:xfrm>
            <a:off x="2398711" y="3659286"/>
            <a:ext cx="1298234" cy="14897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 bwMode="gray">
          <a:xfrm>
            <a:off x="4201175" y="3975308"/>
            <a:ext cx="1008000" cy="339014"/>
          </a:xfrm>
          <a:prstGeom prst="rect">
            <a:avLst/>
          </a:prstGeom>
        </p:spPr>
      </p:pic>
      <p:pic>
        <p:nvPicPr>
          <p:cNvPr id="35" name="Picture 34" descr="Credit_Suisse_Logo_svg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194527" y="1937776"/>
            <a:ext cx="1224136" cy="372979"/>
          </a:xfrm>
          <a:prstGeom prst="rect">
            <a:avLst/>
          </a:prstGeom>
        </p:spPr>
      </p:pic>
      <p:pic>
        <p:nvPicPr>
          <p:cNvPr id="51" name="Picture 50" descr="Centerview%20Partners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7430616" y="2074565"/>
            <a:ext cx="1440160" cy="226875"/>
          </a:xfrm>
          <a:prstGeom prst="rect">
            <a:avLst/>
          </a:prstGeom>
        </p:spPr>
      </p:pic>
      <p:pic>
        <p:nvPicPr>
          <p:cNvPr id="52" name="Picture 51" descr="pic07282_lw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350596" y="3550727"/>
            <a:ext cx="1600200" cy="108014"/>
          </a:xfrm>
          <a:prstGeom prst="rect">
            <a:avLst/>
          </a:prstGeom>
        </p:spPr>
      </p:pic>
      <p:pic>
        <p:nvPicPr>
          <p:cNvPr id="54" name="Picture 53" descr="1024px-BNP_Paribas_svg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2382044" y="1858541"/>
            <a:ext cx="1296144" cy="288594"/>
          </a:xfrm>
          <a:prstGeom prst="rect">
            <a:avLst/>
          </a:prstGeom>
        </p:spPr>
      </p:pic>
      <p:pic>
        <p:nvPicPr>
          <p:cNvPr id="55" name="Picture 54" descr="Perealla Weinberg Partners Logo.png"/>
          <p:cNvPicPr>
            <a:picLocks noChangeAspect="1"/>
          </p:cNvPicPr>
          <p:nvPr/>
        </p:nvPicPr>
        <p:blipFill>
          <a:blip r:embed="rId22" cstate="print"/>
          <a:srcRect t="26719" b="28748"/>
          <a:stretch>
            <a:fillRect/>
          </a:stretch>
        </p:blipFill>
        <p:spPr>
          <a:xfrm>
            <a:off x="7710450" y="3730749"/>
            <a:ext cx="880492" cy="392107"/>
          </a:xfrm>
          <a:prstGeom prst="rect">
            <a:avLst/>
          </a:prstGeom>
        </p:spPr>
      </p:pic>
      <p:pic>
        <p:nvPicPr>
          <p:cNvPr id="53250" name="Picture 2" descr="https://www.whoswho.fr/usr/z/7/u/rothschild.gif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6764" y="1733575"/>
            <a:ext cx="1476000" cy="293394"/>
          </a:xfrm>
          <a:prstGeom prst="rect">
            <a:avLst/>
          </a:prstGeom>
          <a:noFill/>
        </p:spPr>
      </p:pic>
      <p:pic>
        <p:nvPicPr>
          <p:cNvPr id="38" name="Picture 5" descr="H:\apps\xp\Desktop\mm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701111" y="2353072"/>
            <a:ext cx="864096" cy="402399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2292003" y="6265543"/>
            <a:ext cx="1793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C00000"/>
                </a:solidFill>
                <a:latin typeface="+mj-lt"/>
              </a:rPr>
              <a:t>Industry teams in Paris</a:t>
            </a:r>
          </a:p>
        </p:txBody>
      </p:sp>
      <p:sp>
        <p:nvSpPr>
          <p:cNvPr id="43" name="Right Brace 42"/>
          <p:cNvSpPr/>
          <p:nvPr/>
        </p:nvSpPr>
        <p:spPr>
          <a:xfrm rot="16200000" flipH="1">
            <a:off x="3035731" y="5333005"/>
            <a:ext cx="180000" cy="158400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686300" y="6265543"/>
            <a:ext cx="35410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C00000"/>
                </a:solidFill>
                <a:latin typeface="+mj-lt"/>
              </a:rPr>
              <a:t>Industry teams in London or New York</a:t>
            </a:r>
          </a:p>
        </p:txBody>
      </p:sp>
      <p:sp>
        <p:nvSpPr>
          <p:cNvPr id="49" name="Right Brace 48"/>
          <p:cNvSpPr/>
          <p:nvPr/>
        </p:nvSpPr>
        <p:spPr>
          <a:xfrm rot="16200000" flipH="1">
            <a:off x="6378220" y="3623005"/>
            <a:ext cx="180000" cy="500400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lide Number Placeholder 4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310015"/>
            <a:ext cx="360362" cy="287337"/>
          </a:xfrm>
        </p:spPr>
        <p:txBody>
          <a:bodyPr/>
          <a:lstStyle/>
          <a:p>
            <a:fld id="{12D879E6-4549-42D9-8E3A-78F56EADF63C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58" name="Picture 2" descr="Berenberg Bank - Wikipedia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431" y="2470423"/>
            <a:ext cx="1208199" cy="45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ycomore-Corporate-Finance_IPH_Press Release_170612">
            <a:extLst>
              <a:ext uri="{FF2B5EF4-FFF2-40B4-BE49-F238E27FC236}">
                <a16:creationId xmlns:a16="http://schemas.microsoft.com/office/drawing/2014/main" id="{74BCA6FE-4470-5CC4-4B33-4537A9EDA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645" y="2802952"/>
            <a:ext cx="1145007" cy="33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9306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258888" y="333375"/>
            <a:ext cx="6408737" cy="503238"/>
          </a:xfr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dirty="0"/>
              <a:t>League Tables in Europe (2023)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382023"/>
            <a:ext cx="360362" cy="287337"/>
          </a:xfrm>
        </p:spPr>
        <p:txBody>
          <a:bodyPr/>
          <a:lstStyle/>
          <a:p>
            <a:fld id="{12D879E6-4549-42D9-8E3A-78F56EADF63C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2052" name="Picture 4" descr="© CFNEWS">
            <a:extLst>
              <a:ext uri="{FF2B5EF4-FFF2-40B4-BE49-F238E27FC236}">
                <a16:creationId xmlns:a16="http://schemas.microsoft.com/office/drawing/2014/main" id="{44FFCBD6-6E75-6F92-7A15-B28875F4E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15" y="1625914"/>
            <a:ext cx="3877949" cy="218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© CFNEWS">
            <a:extLst>
              <a:ext uri="{FF2B5EF4-FFF2-40B4-BE49-F238E27FC236}">
                <a16:creationId xmlns:a16="http://schemas.microsoft.com/office/drawing/2014/main" id="{816B452B-BD5A-6336-B389-9270E9288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148" y="4139393"/>
            <a:ext cx="5677705" cy="16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736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sosceles Triangle 29"/>
          <p:cNvSpPr/>
          <p:nvPr/>
        </p:nvSpPr>
        <p:spPr>
          <a:xfrm>
            <a:off x="3899375" y="2060848"/>
            <a:ext cx="2414199" cy="596469"/>
          </a:xfrm>
          <a:prstGeom prst="triangle">
            <a:avLst/>
          </a:prstGeom>
          <a:solidFill>
            <a:srgbClr val="DBE1E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Isosceles Triangle 2"/>
          <p:cNvSpPr/>
          <p:nvPr/>
        </p:nvSpPr>
        <p:spPr>
          <a:xfrm>
            <a:off x="4917974" y="2116456"/>
            <a:ext cx="4037640" cy="543024"/>
          </a:xfrm>
          <a:custGeom>
            <a:avLst/>
            <a:gdLst>
              <a:gd name="connsiteX0" fmla="*/ 0 w 3655680"/>
              <a:gd name="connsiteY0" fmla="*/ 2016224 h 2016224"/>
              <a:gd name="connsiteX1" fmla="*/ 1827840 w 3655680"/>
              <a:gd name="connsiteY1" fmla="*/ 0 h 2016224"/>
              <a:gd name="connsiteX2" fmla="*/ 3655680 w 3655680"/>
              <a:gd name="connsiteY2" fmla="*/ 2016224 h 2016224"/>
              <a:gd name="connsiteX3" fmla="*/ 0 w 3655680"/>
              <a:gd name="connsiteY3" fmla="*/ 2016224 h 2016224"/>
              <a:gd name="connsiteX0" fmla="*/ 877260 w 1827840"/>
              <a:gd name="connsiteY0" fmla="*/ 2346424 h 2346424"/>
              <a:gd name="connsiteX1" fmla="*/ 0 w 1827840"/>
              <a:gd name="connsiteY1" fmla="*/ 0 h 2346424"/>
              <a:gd name="connsiteX2" fmla="*/ 1827840 w 1827840"/>
              <a:gd name="connsiteY2" fmla="*/ 2016224 h 2346424"/>
              <a:gd name="connsiteX3" fmla="*/ 877260 w 1827840"/>
              <a:gd name="connsiteY3" fmla="*/ 2346424 h 2346424"/>
              <a:gd name="connsiteX0" fmla="*/ 877260 w 1935790"/>
              <a:gd name="connsiteY0" fmla="*/ 2346424 h 2346424"/>
              <a:gd name="connsiteX1" fmla="*/ 0 w 1935790"/>
              <a:gd name="connsiteY1" fmla="*/ 0 h 2346424"/>
              <a:gd name="connsiteX2" fmla="*/ 1935790 w 1935790"/>
              <a:gd name="connsiteY2" fmla="*/ 1990824 h 2346424"/>
              <a:gd name="connsiteX3" fmla="*/ 877260 w 1935790"/>
              <a:gd name="connsiteY3" fmla="*/ 2346424 h 2346424"/>
              <a:gd name="connsiteX0" fmla="*/ 921710 w 1980240"/>
              <a:gd name="connsiteY0" fmla="*/ 1717774 h 1717774"/>
              <a:gd name="connsiteX1" fmla="*/ 0 w 1980240"/>
              <a:gd name="connsiteY1" fmla="*/ 0 h 1717774"/>
              <a:gd name="connsiteX2" fmla="*/ 1980240 w 1980240"/>
              <a:gd name="connsiteY2" fmla="*/ 1362174 h 1717774"/>
              <a:gd name="connsiteX3" fmla="*/ 921710 w 1980240"/>
              <a:gd name="connsiteY3" fmla="*/ 1717774 h 1717774"/>
              <a:gd name="connsiteX0" fmla="*/ 169235 w 1980240"/>
              <a:gd name="connsiteY0" fmla="*/ 1393924 h 1393924"/>
              <a:gd name="connsiteX1" fmla="*/ 0 w 1980240"/>
              <a:gd name="connsiteY1" fmla="*/ 0 h 1393924"/>
              <a:gd name="connsiteX2" fmla="*/ 1980240 w 1980240"/>
              <a:gd name="connsiteY2" fmla="*/ 1362174 h 1393924"/>
              <a:gd name="connsiteX3" fmla="*/ 169235 w 1980240"/>
              <a:gd name="connsiteY3" fmla="*/ 1393924 h 1393924"/>
              <a:gd name="connsiteX0" fmla="*/ 169235 w 2599365"/>
              <a:gd name="connsiteY0" fmla="*/ 1393924 h 1447899"/>
              <a:gd name="connsiteX1" fmla="*/ 0 w 2599365"/>
              <a:gd name="connsiteY1" fmla="*/ 0 h 1447899"/>
              <a:gd name="connsiteX2" fmla="*/ 2599365 w 2599365"/>
              <a:gd name="connsiteY2" fmla="*/ 1447899 h 1447899"/>
              <a:gd name="connsiteX3" fmla="*/ 169235 w 2599365"/>
              <a:gd name="connsiteY3" fmla="*/ 1393924 h 1447899"/>
              <a:gd name="connsiteX0" fmla="*/ 1607510 w 4037640"/>
              <a:gd name="connsiteY0" fmla="*/ 489049 h 543024"/>
              <a:gd name="connsiteX1" fmla="*/ 0 w 4037640"/>
              <a:gd name="connsiteY1" fmla="*/ 0 h 543024"/>
              <a:gd name="connsiteX2" fmla="*/ 4037640 w 4037640"/>
              <a:gd name="connsiteY2" fmla="*/ 543024 h 543024"/>
              <a:gd name="connsiteX3" fmla="*/ 1607510 w 4037640"/>
              <a:gd name="connsiteY3" fmla="*/ 489049 h 54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7640" h="543024">
                <a:moveTo>
                  <a:pt x="1607510" y="489049"/>
                </a:moveTo>
                <a:lnTo>
                  <a:pt x="0" y="0"/>
                </a:lnTo>
                <a:lnTo>
                  <a:pt x="4037640" y="543024"/>
                </a:lnTo>
                <a:lnTo>
                  <a:pt x="1607510" y="489049"/>
                </a:lnTo>
                <a:close/>
              </a:path>
            </a:pathLst>
          </a:custGeom>
          <a:solidFill>
            <a:srgbClr val="DBE1E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2"/>
          <p:cNvSpPr/>
          <p:nvPr/>
        </p:nvSpPr>
        <p:spPr>
          <a:xfrm flipH="1">
            <a:off x="1187624" y="2116456"/>
            <a:ext cx="4037640" cy="543024"/>
          </a:xfrm>
          <a:custGeom>
            <a:avLst/>
            <a:gdLst>
              <a:gd name="connsiteX0" fmla="*/ 0 w 3655680"/>
              <a:gd name="connsiteY0" fmla="*/ 2016224 h 2016224"/>
              <a:gd name="connsiteX1" fmla="*/ 1827840 w 3655680"/>
              <a:gd name="connsiteY1" fmla="*/ 0 h 2016224"/>
              <a:gd name="connsiteX2" fmla="*/ 3655680 w 3655680"/>
              <a:gd name="connsiteY2" fmla="*/ 2016224 h 2016224"/>
              <a:gd name="connsiteX3" fmla="*/ 0 w 3655680"/>
              <a:gd name="connsiteY3" fmla="*/ 2016224 h 2016224"/>
              <a:gd name="connsiteX0" fmla="*/ 877260 w 1827840"/>
              <a:gd name="connsiteY0" fmla="*/ 2346424 h 2346424"/>
              <a:gd name="connsiteX1" fmla="*/ 0 w 1827840"/>
              <a:gd name="connsiteY1" fmla="*/ 0 h 2346424"/>
              <a:gd name="connsiteX2" fmla="*/ 1827840 w 1827840"/>
              <a:gd name="connsiteY2" fmla="*/ 2016224 h 2346424"/>
              <a:gd name="connsiteX3" fmla="*/ 877260 w 1827840"/>
              <a:gd name="connsiteY3" fmla="*/ 2346424 h 2346424"/>
              <a:gd name="connsiteX0" fmla="*/ 877260 w 1935790"/>
              <a:gd name="connsiteY0" fmla="*/ 2346424 h 2346424"/>
              <a:gd name="connsiteX1" fmla="*/ 0 w 1935790"/>
              <a:gd name="connsiteY1" fmla="*/ 0 h 2346424"/>
              <a:gd name="connsiteX2" fmla="*/ 1935790 w 1935790"/>
              <a:gd name="connsiteY2" fmla="*/ 1990824 h 2346424"/>
              <a:gd name="connsiteX3" fmla="*/ 877260 w 1935790"/>
              <a:gd name="connsiteY3" fmla="*/ 2346424 h 2346424"/>
              <a:gd name="connsiteX0" fmla="*/ 921710 w 1980240"/>
              <a:gd name="connsiteY0" fmla="*/ 1717774 h 1717774"/>
              <a:gd name="connsiteX1" fmla="*/ 0 w 1980240"/>
              <a:gd name="connsiteY1" fmla="*/ 0 h 1717774"/>
              <a:gd name="connsiteX2" fmla="*/ 1980240 w 1980240"/>
              <a:gd name="connsiteY2" fmla="*/ 1362174 h 1717774"/>
              <a:gd name="connsiteX3" fmla="*/ 921710 w 1980240"/>
              <a:gd name="connsiteY3" fmla="*/ 1717774 h 1717774"/>
              <a:gd name="connsiteX0" fmla="*/ 169235 w 1980240"/>
              <a:gd name="connsiteY0" fmla="*/ 1393924 h 1393924"/>
              <a:gd name="connsiteX1" fmla="*/ 0 w 1980240"/>
              <a:gd name="connsiteY1" fmla="*/ 0 h 1393924"/>
              <a:gd name="connsiteX2" fmla="*/ 1980240 w 1980240"/>
              <a:gd name="connsiteY2" fmla="*/ 1362174 h 1393924"/>
              <a:gd name="connsiteX3" fmla="*/ 169235 w 1980240"/>
              <a:gd name="connsiteY3" fmla="*/ 1393924 h 1393924"/>
              <a:gd name="connsiteX0" fmla="*/ 169235 w 2599365"/>
              <a:gd name="connsiteY0" fmla="*/ 1393924 h 1447899"/>
              <a:gd name="connsiteX1" fmla="*/ 0 w 2599365"/>
              <a:gd name="connsiteY1" fmla="*/ 0 h 1447899"/>
              <a:gd name="connsiteX2" fmla="*/ 2599365 w 2599365"/>
              <a:gd name="connsiteY2" fmla="*/ 1447899 h 1447899"/>
              <a:gd name="connsiteX3" fmla="*/ 169235 w 2599365"/>
              <a:gd name="connsiteY3" fmla="*/ 1393924 h 1447899"/>
              <a:gd name="connsiteX0" fmla="*/ 1607510 w 4037640"/>
              <a:gd name="connsiteY0" fmla="*/ 489049 h 543024"/>
              <a:gd name="connsiteX1" fmla="*/ 0 w 4037640"/>
              <a:gd name="connsiteY1" fmla="*/ 0 h 543024"/>
              <a:gd name="connsiteX2" fmla="*/ 4037640 w 4037640"/>
              <a:gd name="connsiteY2" fmla="*/ 543024 h 543024"/>
              <a:gd name="connsiteX3" fmla="*/ 1607510 w 4037640"/>
              <a:gd name="connsiteY3" fmla="*/ 489049 h 543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37640" h="543024">
                <a:moveTo>
                  <a:pt x="1607510" y="489049"/>
                </a:moveTo>
                <a:lnTo>
                  <a:pt x="0" y="0"/>
                </a:lnTo>
                <a:lnTo>
                  <a:pt x="4037640" y="543024"/>
                </a:lnTo>
                <a:lnTo>
                  <a:pt x="1607510" y="489049"/>
                </a:lnTo>
                <a:close/>
              </a:path>
            </a:pathLst>
          </a:custGeom>
          <a:solidFill>
            <a:srgbClr val="DBE1E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1258888" y="333375"/>
            <a:ext cx="6408737" cy="503238"/>
          </a:xfr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000" dirty="0"/>
              <a:t>Key products of the investment banking division</a:t>
            </a:r>
            <a:endParaRPr lang="en-GB" sz="2000" dirty="0"/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4294967295"/>
            <p:custDataLst>
              <p:tags r:id="rId3"/>
            </p:custDataLst>
          </p:nvPr>
        </p:nvSpPr>
        <p:spPr bwMode="gray">
          <a:xfrm>
            <a:off x="1300010" y="2611063"/>
            <a:ext cx="2448000" cy="620963"/>
          </a:xfrm>
          <a:prstGeom prst="rect">
            <a:avLst/>
          </a:prstGeom>
          <a:solidFill>
            <a:schemeClr val="accent6"/>
          </a:solidFill>
        </p:spPr>
        <p:txBody>
          <a:bodyPr vert="horz" wrap="square" lIns="83104" tIns="83104" rIns="84433" bIns="83104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lvl="1" indent="0" algn="ctr">
              <a:buNone/>
            </a:pPr>
            <a:r>
              <a:rPr lang="en-GB" sz="1200" b="1" dirty="0">
                <a:solidFill>
                  <a:schemeClr val="bg1"/>
                </a:solidFill>
                <a:latin typeface="+mj-lt"/>
              </a:rPr>
              <a:t>Equity capital market</a:t>
            </a:r>
          </a:p>
          <a:p>
            <a:pPr marL="0" lvl="1" indent="0" algn="ctr">
              <a:buNone/>
            </a:pPr>
            <a:r>
              <a:rPr lang="en-GB" sz="1200" b="1" dirty="0">
                <a:solidFill>
                  <a:schemeClr val="bg1"/>
                </a:solidFill>
                <a:latin typeface="+mj-lt"/>
              </a:rPr>
              <a:t>Products (ECM)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4294967295"/>
            <p:custDataLst>
              <p:tags r:id="rId4"/>
            </p:custDataLst>
          </p:nvPr>
        </p:nvSpPr>
        <p:spPr bwMode="gray">
          <a:xfrm>
            <a:off x="6516488" y="2611063"/>
            <a:ext cx="2448000" cy="620963"/>
          </a:xfrm>
          <a:prstGeom prst="rect">
            <a:avLst/>
          </a:prstGeom>
          <a:solidFill>
            <a:srgbClr val="7690A9"/>
          </a:solidFill>
        </p:spPr>
        <p:txBody>
          <a:bodyPr vert="horz" wrap="square" lIns="83104" tIns="83104" rIns="84433" bIns="83104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lvl="1" indent="0" algn="ctr">
              <a:buNone/>
            </a:pPr>
            <a:r>
              <a:rPr lang="en-GB" sz="1200" b="1" dirty="0">
                <a:solidFill>
                  <a:schemeClr val="bg1"/>
                </a:solidFill>
                <a:latin typeface="+mj-lt"/>
              </a:rPr>
              <a:t>Financial advisory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4294967295"/>
            <p:custDataLst>
              <p:tags r:id="rId5"/>
            </p:custDataLst>
          </p:nvPr>
        </p:nvSpPr>
        <p:spPr bwMode="gray">
          <a:xfrm>
            <a:off x="1300010" y="3868288"/>
            <a:ext cx="2448000" cy="2310733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6538" lvl="2" indent="-225425">
              <a:spcBef>
                <a:spcPts val="1200"/>
              </a:spcBef>
              <a:spcAft>
                <a:spcPts val="1200"/>
              </a:spcAft>
              <a:buFont typeface="Century Gothic" pitchFamily="34" charset="0"/>
              <a:buChar char="•"/>
            </a:pPr>
            <a:r>
              <a:rPr lang="en-US" sz="1200" dirty="0"/>
              <a:t>Straight equity : Initial Public Offering (IPO), Rights issue, Block trades</a:t>
            </a:r>
          </a:p>
          <a:p>
            <a:pPr marL="236538" lvl="2" indent="-225425">
              <a:spcBef>
                <a:spcPts val="1200"/>
              </a:spcBef>
              <a:spcAft>
                <a:spcPts val="1200"/>
              </a:spcAft>
              <a:buFont typeface="Century Gothic" pitchFamily="34" charset="0"/>
              <a:buChar char="•"/>
            </a:pPr>
            <a:r>
              <a:rPr lang="en-US" sz="1200" dirty="0"/>
              <a:t>Equity linked:  Convertibles, Exchangeable</a:t>
            </a:r>
          </a:p>
          <a:p>
            <a:pPr marL="236538" lvl="2" indent="-225425">
              <a:spcBef>
                <a:spcPts val="1200"/>
              </a:spcBef>
              <a:spcAft>
                <a:spcPts val="1200"/>
              </a:spcAft>
              <a:buFont typeface="Century Gothic" pitchFamily="34" charset="0"/>
              <a:buChar char="•"/>
            </a:pPr>
            <a:r>
              <a:rPr lang="en-US" sz="1200" dirty="0"/>
              <a:t>Equity derivatives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4294967295"/>
            <p:custDataLst>
              <p:tags r:id="rId6"/>
            </p:custDataLst>
          </p:nvPr>
        </p:nvSpPr>
        <p:spPr bwMode="gray">
          <a:xfrm>
            <a:off x="3908249" y="2611063"/>
            <a:ext cx="2448000" cy="6209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wrap="square" lIns="83104" tIns="83104" rIns="84433" bIns="83104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lvl="1" indent="0" algn="ctr">
              <a:buNone/>
            </a:pPr>
            <a:r>
              <a:rPr lang="en-US" sz="1200" b="1" dirty="0">
                <a:solidFill>
                  <a:schemeClr val="bg1"/>
                </a:solidFill>
                <a:latin typeface="+mj-lt"/>
              </a:rPr>
              <a:t>Financing products (DCM, </a:t>
            </a:r>
            <a:r>
              <a:rPr lang="en-US" sz="1200" b="1" dirty="0" err="1">
                <a:solidFill>
                  <a:schemeClr val="bg1"/>
                </a:solidFill>
                <a:latin typeface="+mj-lt"/>
              </a:rPr>
              <a:t>LevFin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)</a:t>
            </a:r>
            <a:endParaRPr lang="en-GB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4294967295"/>
            <p:custDataLst>
              <p:tags r:id="rId7"/>
            </p:custDataLst>
          </p:nvPr>
        </p:nvSpPr>
        <p:spPr bwMode="gray">
          <a:xfrm>
            <a:off x="1300010" y="3277791"/>
            <a:ext cx="2448000" cy="504771"/>
          </a:xfrm>
          <a:prstGeom prst="rect">
            <a:avLst/>
          </a:prstGeom>
          <a:noFill/>
          <a:ln>
            <a:noFill/>
          </a:ln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113" lvl="2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1100" i="1" dirty="0">
                <a:latin typeface="+mj-lt"/>
              </a:rPr>
              <a:t>All </a:t>
            </a:r>
            <a:r>
              <a:rPr lang="en-US" sz="1100" i="1" dirty="0">
                <a:latin typeface="+mj-lt"/>
              </a:rPr>
              <a:t>operations</a:t>
            </a:r>
            <a:r>
              <a:rPr lang="fr-FR" sz="1100" i="1" dirty="0">
                <a:latin typeface="+mj-lt"/>
              </a:rPr>
              <a:t> related to </a:t>
            </a:r>
            <a:br>
              <a:rPr lang="fr-FR" sz="1100" i="1" dirty="0">
                <a:latin typeface="+mj-lt"/>
              </a:rPr>
            </a:br>
            <a:r>
              <a:rPr lang="fr-FR" sz="1100" i="1" dirty="0" err="1">
                <a:latin typeface="+mj-lt"/>
              </a:rPr>
              <a:t>listed</a:t>
            </a:r>
            <a:r>
              <a:rPr lang="fr-FR" sz="1100" i="1" dirty="0">
                <a:latin typeface="+mj-lt"/>
              </a:rPr>
              <a:t> equity </a:t>
            </a:r>
            <a:endParaRPr lang="en-US" sz="1100" i="1" dirty="0">
              <a:latin typeface="+mj-lt"/>
            </a:endParaRPr>
          </a:p>
        </p:txBody>
      </p:sp>
      <p:sp>
        <p:nvSpPr>
          <p:cNvPr id="48" name="Text Placeholder 13"/>
          <p:cNvSpPr>
            <a:spLocks noGrp="1"/>
          </p:cNvSpPr>
          <p:nvPr>
            <p:ph type="body" sz="quarter" idx="4294967295"/>
            <p:custDataLst>
              <p:tags r:id="rId8"/>
            </p:custDataLst>
          </p:nvPr>
        </p:nvSpPr>
        <p:spPr bwMode="gray">
          <a:xfrm>
            <a:off x="3908249" y="3277791"/>
            <a:ext cx="2448000" cy="504771"/>
          </a:xfrm>
          <a:prstGeom prst="rect">
            <a:avLst/>
          </a:prstGeom>
          <a:noFill/>
          <a:ln>
            <a:noFill/>
          </a:ln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113" lvl="2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1100" i="1" dirty="0">
                <a:latin typeface="+mj-lt"/>
              </a:rPr>
              <a:t>All </a:t>
            </a:r>
            <a:r>
              <a:rPr lang="en-US" sz="1100" i="1" dirty="0">
                <a:latin typeface="+mj-lt"/>
              </a:rPr>
              <a:t>operations</a:t>
            </a:r>
            <a:r>
              <a:rPr lang="fr-FR" sz="1100" i="1" dirty="0">
                <a:latin typeface="+mj-lt"/>
              </a:rPr>
              <a:t> related to </a:t>
            </a:r>
            <a:br>
              <a:rPr lang="fr-FR" sz="1100" i="1" dirty="0">
                <a:latin typeface="+mj-lt"/>
              </a:rPr>
            </a:br>
            <a:r>
              <a:rPr lang="fr-FR" sz="1100" i="1" dirty="0" err="1">
                <a:latin typeface="+mj-lt"/>
              </a:rPr>
              <a:t>debt</a:t>
            </a:r>
            <a:r>
              <a:rPr lang="fr-FR" sz="1100" i="1" dirty="0">
                <a:latin typeface="+mj-lt"/>
              </a:rPr>
              <a:t> (public or not)</a:t>
            </a:r>
            <a:endParaRPr lang="en-US" sz="1100" i="1" dirty="0">
              <a:latin typeface="+mj-lt"/>
            </a:endParaRPr>
          </a:p>
        </p:txBody>
      </p:sp>
      <p:sp>
        <p:nvSpPr>
          <p:cNvPr id="49" name="Text Placeholder 13"/>
          <p:cNvSpPr>
            <a:spLocks noGrp="1"/>
          </p:cNvSpPr>
          <p:nvPr>
            <p:ph type="body" sz="quarter" idx="4294967295"/>
            <p:custDataLst>
              <p:tags r:id="rId9"/>
            </p:custDataLst>
          </p:nvPr>
        </p:nvSpPr>
        <p:spPr bwMode="gray">
          <a:xfrm>
            <a:off x="6516488" y="3277791"/>
            <a:ext cx="2448000" cy="504771"/>
          </a:xfrm>
          <a:prstGeom prst="rect">
            <a:avLst/>
          </a:prstGeom>
          <a:noFill/>
          <a:ln>
            <a:noFill/>
          </a:ln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1113" lvl="2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fr-FR" sz="1100" i="1" dirty="0">
                <a:latin typeface="+mj-lt"/>
              </a:rPr>
              <a:t>Advisory related to </a:t>
            </a:r>
            <a:br>
              <a:rPr lang="fr-FR" sz="1100" i="1" dirty="0">
                <a:latin typeface="+mj-lt"/>
              </a:rPr>
            </a:br>
            <a:r>
              <a:rPr lang="fr-FR" sz="1100" i="1" dirty="0" err="1">
                <a:latin typeface="+mj-lt"/>
              </a:rPr>
              <a:t>financial</a:t>
            </a:r>
            <a:r>
              <a:rPr lang="fr-FR" sz="1100" i="1" dirty="0">
                <a:latin typeface="+mj-lt"/>
              </a:rPr>
              <a:t> transactions</a:t>
            </a:r>
            <a:endParaRPr lang="en-US" sz="1100" i="1" dirty="0">
              <a:latin typeface="+mj-lt"/>
            </a:endParaRPr>
          </a:p>
        </p:txBody>
      </p:sp>
      <p:sp>
        <p:nvSpPr>
          <p:cNvPr id="50" name="Text Placeholder 13"/>
          <p:cNvSpPr>
            <a:spLocks noGrp="1"/>
          </p:cNvSpPr>
          <p:nvPr>
            <p:ph type="body" sz="quarter" idx="4294967295"/>
            <p:custDataLst>
              <p:tags r:id="rId10"/>
            </p:custDataLst>
          </p:nvPr>
        </p:nvSpPr>
        <p:spPr bwMode="gray">
          <a:xfrm>
            <a:off x="3908249" y="3868288"/>
            <a:ext cx="2448000" cy="2310733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6538" lvl="2" indent="-225425">
              <a:spcBef>
                <a:spcPts val="1200"/>
              </a:spcBef>
              <a:spcAft>
                <a:spcPts val="1200"/>
              </a:spcAft>
              <a:buFont typeface="Century Gothic" pitchFamily="34" charset="0"/>
              <a:buChar char="•"/>
            </a:pPr>
            <a:r>
              <a:rPr lang="en-US" sz="1200" dirty="0">
                <a:latin typeface="+mj-lt"/>
              </a:rPr>
              <a:t>Bank loan</a:t>
            </a:r>
          </a:p>
          <a:p>
            <a:pPr marL="236538" lvl="2" indent="-225425">
              <a:spcBef>
                <a:spcPts val="1200"/>
              </a:spcBef>
              <a:spcAft>
                <a:spcPts val="1200"/>
              </a:spcAft>
              <a:buFont typeface="Century Gothic" pitchFamily="34" charset="0"/>
              <a:buChar char="•"/>
            </a:pPr>
            <a:r>
              <a:rPr lang="en-US" sz="1200" dirty="0">
                <a:latin typeface="+mj-lt"/>
              </a:rPr>
              <a:t>Leveraged products</a:t>
            </a:r>
          </a:p>
          <a:p>
            <a:pPr marL="236538" lvl="2" indent="-225425">
              <a:spcBef>
                <a:spcPts val="1200"/>
              </a:spcBef>
              <a:spcAft>
                <a:spcPts val="1200"/>
              </a:spcAft>
              <a:buFont typeface="Century Gothic" pitchFamily="34" charset="0"/>
              <a:buChar char="•"/>
            </a:pPr>
            <a:r>
              <a:rPr lang="en-US" sz="1200" dirty="0">
                <a:latin typeface="+mj-lt"/>
              </a:rPr>
              <a:t>Bonds (incl. high yield)</a:t>
            </a:r>
          </a:p>
          <a:p>
            <a:pPr marL="236538" lvl="2" indent="-225425">
              <a:spcBef>
                <a:spcPts val="1200"/>
              </a:spcBef>
              <a:spcAft>
                <a:spcPts val="1200"/>
              </a:spcAft>
              <a:buFont typeface="Century Gothic" pitchFamily="34" charset="0"/>
              <a:buChar char="•"/>
            </a:pPr>
            <a:r>
              <a:rPr lang="fr-FR" sz="1200" dirty="0">
                <a:latin typeface="+mj-lt"/>
              </a:rPr>
              <a:t>Private placement</a:t>
            </a:r>
            <a:endParaRPr lang="en-GB" sz="1200" dirty="0">
              <a:latin typeface="+mj-lt"/>
            </a:endParaRPr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4294967295"/>
            <p:custDataLst>
              <p:tags r:id="rId11"/>
            </p:custDataLst>
          </p:nvPr>
        </p:nvSpPr>
        <p:spPr bwMode="gray">
          <a:xfrm>
            <a:off x="6516488" y="3868288"/>
            <a:ext cx="2448000" cy="2310733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6538" lvl="2" indent="-225425">
              <a:spcBef>
                <a:spcPts val="1200"/>
              </a:spcBef>
              <a:spcAft>
                <a:spcPts val="1200"/>
              </a:spcAft>
              <a:buFont typeface="Century Gothic" pitchFamily="34" charset="0"/>
              <a:buChar char="•"/>
            </a:pPr>
            <a:r>
              <a:rPr lang="fr-FR" sz="1200" dirty="0"/>
              <a:t>Mergers &amp; Acquisitions</a:t>
            </a:r>
          </a:p>
          <a:p>
            <a:pPr marL="236538" lvl="2" indent="-225425">
              <a:spcBef>
                <a:spcPts val="1200"/>
              </a:spcBef>
              <a:spcAft>
                <a:spcPts val="1200"/>
              </a:spcAft>
              <a:buFont typeface="Century Gothic" pitchFamily="34" charset="0"/>
              <a:buChar char="•"/>
            </a:pPr>
            <a:r>
              <a:rPr lang="fr-FR" sz="1200" dirty="0"/>
              <a:t>Restructuring</a:t>
            </a:r>
          </a:p>
          <a:p>
            <a:pPr marL="236538" lvl="2" indent="-225425">
              <a:spcBef>
                <a:spcPts val="1200"/>
              </a:spcBef>
              <a:spcAft>
                <a:spcPts val="1200"/>
              </a:spcAft>
              <a:buFont typeface="Century Gothic" pitchFamily="34" charset="0"/>
              <a:buChar char="•"/>
            </a:pPr>
            <a:r>
              <a:rPr lang="fr-FR" sz="1200" dirty="0"/>
              <a:t>DCM and ECM </a:t>
            </a:r>
            <a:r>
              <a:rPr lang="fr-FR" sz="1200" dirty="0" err="1"/>
              <a:t>advisory</a:t>
            </a:r>
            <a:endParaRPr lang="fr-FR" sz="1200" dirty="0"/>
          </a:p>
          <a:p>
            <a:pPr marL="236538" lvl="2" indent="-225425">
              <a:spcBef>
                <a:spcPts val="1200"/>
              </a:spcBef>
              <a:spcAft>
                <a:spcPts val="1200"/>
              </a:spcAft>
              <a:buFont typeface="Century Gothic" pitchFamily="34" charset="0"/>
              <a:buChar char="•"/>
            </a:pPr>
            <a:r>
              <a:rPr lang="fr-FR" sz="1200" dirty="0" err="1"/>
              <a:t>Sovereign</a:t>
            </a:r>
            <a:r>
              <a:rPr lang="fr-FR" sz="1200" dirty="0"/>
              <a:t> </a:t>
            </a:r>
            <a:r>
              <a:rPr lang="fr-FR" sz="1200" dirty="0" err="1"/>
              <a:t>advisory</a:t>
            </a:r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381328"/>
            <a:ext cx="360362" cy="287337"/>
          </a:xfrm>
        </p:spPr>
        <p:txBody>
          <a:bodyPr/>
          <a:lstStyle/>
          <a:p>
            <a:fld id="{12D879E6-4549-42D9-8E3A-78F56EADF63C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25" name="Oval 3"/>
          <p:cNvSpPr>
            <a:spLocks noChangeArrowheads="1"/>
          </p:cNvSpPr>
          <p:nvPr/>
        </p:nvSpPr>
        <p:spPr bwMode="gray">
          <a:xfrm>
            <a:off x="3739827" y="2483371"/>
            <a:ext cx="285667" cy="290075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  <a:round/>
            <a:headEnd/>
            <a:tailEnd type="none" w="sm" len="sm"/>
          </a:ln>
          <a:effectLst/>
        </p:spPr>
        <p:txBody>
          <a:bodyPr wrap="none" lIns="36000" tIns="36000" rIns="36000" bIns="360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12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26" name="Oval 3"/>
          <p:cNvSpPr>
            <a:spLocks noChangeArrowheads="1"/>
          </p:cNvSpPr>
          <p:nvPr/>
        </p:nvSpPr>
        <p:spPr bwMode="gray">
          <a:xfrm>
            <a:off x="1200857" y="2483371"/>
            <a:ext cx="285667" cy="290075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  <a:round/>
            <a:headEnd/>
            <a:tailEnd type="none" w="sm" len="sm"/>
          </a:ln>
          <a:effectLst/>
        </p:spPr>
        <p:txBody>
          <a:bodyPr wrap="none" lIns="36000" tIns="36000" rIns="36000" bIns="360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12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27" name="Oval 3"/>
          <p:cNvSpPr>
            <a:spLocks noChangeArrowheads="1"/>
          </p:cNvSpPr>
          <p:nvPr/>
        </p:nvSpPr>
        <p:spPr bwMode="gray">
          <a:xfrm>
            <a:off x="6313574" y="2483371"/>
            <a:ext cx="285667" cy="290075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bg1"/>
            </a:solidFill>
            <a:round/>
            <a:headEnd/>
            <a:tailEnd type="none" w="sm" len="sm"/>
          </a:ln>
          <a:effectLst/>
        </p:spPr>
        <p:txBody>
          <a:bodyPr wrap="none" lIns="36000" tIns="36000" rIns="36000" bIns="360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1200" b="1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33" name="Freeform 75"/>
          <p:cNvSpPr>
            <a:spLocks/>
          </p:cNvSpPr>
          <p:nvPr/>
        </p:nvSpPr>
        <p:spPr bwMode="gray">
          <a:xfrm>
            <a:off x="4499992" y="1107340"/>
            <a:ext cx="1188720" cy="1188720"/>
          </a:xfrm>
          <a:custGeom>
            <a:avLst/>
            <a:gdLst>
              <a:gd name="T0" fmla="*/ 0 w 4128"/>
              <a:gd name="T1" fmla="*/ 1096 h 2192"/>
              <a:gd name="T2" fmla="*/ 2064 w 4128"/>
              <a:gd name="T3" fmla="*/ 0 h 2192"/>
              <a:gd name="T4" fmla="*/ 2064 w 4128"/>
              <a:gd name="T5" fmla="*/ 0 h 2192"/>
              <a:gd name="T6" fmla="*/ 4128 w 4128"/>
              <a:gd name="T7" fmla="*/ 1096 h 2192"/>
              <a:gd name="T8" fmla="*/ 4128 w 4128"/>
              <a:gd name="T9" fmla="*/ 1096 h 2192"/>
              <a:gd name="T10" fmla="*/ 4128 w 4128"/>
              <a:gd name="T11" fmla="*/ 1096 h 2192"/>
              <a:gd name="T12" fmla="*/ 2064 w 4128"/>
              <a:gd name="T13" fmla="*/ 2192 h 2192"/>
              <a:gd name="T14" fmla="*/ 2064 w 4128"/>
              <a:gd name="T15" fmla="*/ 2192 h 2192"/>
              <a:gd name="T16" fmla="*/ 2064 w 4128"/>
              <a:gd name="T17" fmla="*/ 2192 h 2192"/>
              <a:gd name="T18" fmla="*/ 0 w 4128"/>
              <a:gd name="T19" fmla="*/ 1096 h 2192"/>
              <a:gd name="T20" fmla="*/ 0 w 4128"/>
              <a:gd name="T21" fmla="*/ 1096 h 2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128" h="2192">
                <a:moveTo>
                  <a:pt x="0" y="1096"/>
                </a:moveTo>
                <a:cubicBezTo>
                  <a:pt x="0" y="491"/>
                  <a:pt x="925" y="0"/>
                  <a:pt x="2064" y="0"/>
                </a:cubicBezTo>
                <a:lnTo>
                  <a:pt x="2064" y="0"/>
                </a:lnTo>
                <a:cubicBezTo>
                  <a:pt x="3204" y="0"/>
                  <a:pt x="4128" y="491"/>
                  <a:pt x="4128" y="1096"/>
                </a:cubicBezTo>
                <a:cubicBezTo>
                  <a:pt x="4128" y="1096"/>
                  <a:pt x="4128" y="1096"/>
                  <a:pt x="4128" y="1096"/>
                </a:cubicBezTo>
                <a:lnTo>
                  <a:pt x="4128" y="1096"/>
                </a:lnTo>
                <a:cubicBezTo>
                  <a:pt x="4128" y="1702"/>
                  <a:pt x="3204" y="2192"/>
                  <a:pt x="2064" y="2192"/>
                </a:cubicBezTo>
                <a:cubicBezTo>
                  <a:pt x="2064" y="2192"/>
                  <a:pt x="2064" y="2192"/>
                  <a:pt x="2064" y="2192"/>
                </a:cubicBezTo>
                <a:lnTo>
                  <a:pt x="2064" y="2192"/>
                </a:lnTo>
                <a:cubicBezTo>
                  <a:pt x="925" y="2192"/>
                  <a:pt x="0" y="1702"/>
                  <a:pt x="0" y="1096"/>
                </a:cubicBezTo>
                <a:cubicBezTo>
                  <a:pt x="0" y="1096"/>
                  <a:pt x="0" y="1096"/>
                  <a:pt x="0" y="1096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+mj-lt"/>
              </a:rPr>
              <a:t>Investment Banking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7805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sz="2000" dirty="0"/>
              <a:t>Investment Banking Career Path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 bwMode="gray"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477" b="0" dirty="0">
                <a:latin typeface="+mj-lt"/>
                <a:ea typeface="LF_Kai"/>
                <a:cs typeface="ＭＳ Ｐゴシック" pitchFamily="-112" charset="-128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en-US" u="sng" dirty="0">
                <a:solidFill>
                  <a:srgbClr val="002060"/>
                </a:solidFill>
              </a:rPr>
              <a:t>Different tasks and skills expected at each position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381328"/>
            <a:ext cx="360362" cy="287337"/>
          </a:xfrm>
        </p:spPr>
        <p:txBody>
          <a:bodyPr/>
          <a:lstStyle/>
          <a:p>
            <a:fld id="{12D879E6-4549-42D9-8E3A-78F56EADF63C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4294967295"/>
            <p:custDataLst>
              <p:tags r:id="rId3"/>
            </p:custDataLst>
          </p:nvPr>
        </p:nvSpPr>
        <p:spPr bwMode="gray">
          <a:xfrm>
            <a:off x="3198002" y="1906359"/>
            <a:ext cx="2671763" cy="76676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vert="horz" wrap="square" lIns="84433" tIns="36000" rIns="84433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600" lvl="2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•"/>
            </a:pPr>
            <a:r>
              <a:rPr lang="en-GB" sz="1000" dirty="0"/>
              <a:t>Information synthesis </a:t>
            </a:r>
          </a:p>
          <a:p>
            <a:pPr marL="228600" lvl="2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•"/>
            </a:pPr>
            <a:r>
              <a:rPr lang="en-GB" sz="1000" dirty="0"/>
              <a:t>Modelling </a:t>
            </a:r>
          </a:p>
          <a:p>
            <a:pPr marL="228600" lvl="2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•"/>
            </a:pPr>
            <a:r>
              <a:rPr lang="en-GB" sz="1000" dirty="0"/>
              <a:t>Production of slide for presentation</a:t>
            </a:r>
          </a:p>
          <a:p>
            <a:pPr marL="228600" lvl="2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•"/>
            </a:pPr>
            <a:r>
              <a:rPr lang="en-GB" sz="1000" dirty="0"/>
              <a:t>Training interns</a:t>
            </a:r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4294967295"/>
            <p:custDataLst>
              <p:tags r:id="rId4"/>
            </p:custDataLst>
          </p:nvPr>
        </p:nvSpPr>
        <p:spPr bwMode="gray">
          <a:xfrm>
            <a:off x="3198002" y="2753413"/>
            <a:ext cx="2671763" cy="76676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84433" tIns="36000" rIns="84433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600" lvl="2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•"/>
            </a:pPr>
            <a:r>
              <a:rPr lang="fr-FR" sz="1000" dirty="0"/>
              <a:t>Training analysts and interns</a:t>
            </a:r>
          </a:p>
          <a:p>
            <a:pPr marL="228600" lvl="2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•"/>
            </a:pPr>
            <a:r>
              <a:rPr lang="fr-FR" sz="1000" dirty="0" err="1"/>
              <a:t>Process</a:t>
            </a:r>
            <a:r>
              <a:rPr lang="fr-FR" sz="1000" dirty="0"/>
              <a:t> / interactions </a:t>
            </a:r>
            <a:r>
              <a:rPr lang="fr-FR" sz="1000" dirty="0" err="1"/>
              <a:t>with</a:t>
            </a:r>
            <a:r>
              <a:rPr lang="fr-FR" sz="1000" dirty="0"/>
              <a:t> clients</a:t>
            </a:r>
          </a:p>
          <a:p>
            <a:pPr marL="228600" lvl="2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•"/>
            </a:pPr>
            <a:r>
              <a:rPr lang="fr-FR" sz="1000" dirty="0" err="1"/>
              <a:t>Checking</a:t>
            </a:r>
            <a:r>
              <a:rPr lang="fr-FR" sz="1000" dirty="0"/>
              <a:t> </a:t>
            </a:r>
            <a:r>
              <a:rPr lang="fr-FR" sz="1000" dirty="0" err="1"/>
              <a:t>numbers</a:t>
            </a:r>
            <a:endParaRPr lang="fr-FR" sz="1000" dirty="0"/>
          </a:p>
          <a:p>
            <a:pPr marL="228600" lvl="2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•"/>
            </a:pPr>
            <a:r>
              <a:rPr lang="fr-FR" sz="1000" dirty="0" err="1"/>
              <a:t>Participating</a:t>
            </a:r>
            <a:r>
              <a:rPr lang="fr-FR" sz="1000" dirty="0"/>
              <a:t> in marketing effort</a:t>
            </a:r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4294967295"/>
            <p:custDataLst>
              <p:tags r:id="rId5"/>
            </p:custDataLst>
          </p:nvPr>
        </p:nvSpPr>
        <p:spPr bwMode="gray">
          <a:xfrm>
            <a:off x="3198002" y="3600465"/>
            <a:ext cx="2671763" cy="76676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84433" tIns="36000" rIns="84433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600" lvl="2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•"/>
            </a:pPr>
            <a:r>
              <a:rPr lang="en-US" sz="1000" dirty="0"/>
              <a:t>Guidelines on the presentation</a:t>
            </a:r>
          </a:p>
          <a:p>
            <a:pPr marL="228600" lvl="2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•"/>
            </a:pPr>
            <a:r>
              <a:rPr lang="en-US" sz="1000" dirty="0"/>
              <a:t>Structuring of the transaction</a:t>
            </a:r>
          </a:p>
          <a:p>
            <a:pPr marL="228600" lvl="2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•"/>
            </a:pPr>
            <a:r>
              <a:rPr lang="en-US" sz="1000" dirty="0"/>
              <a:t>Managing the team</a:t>
            </a:r>
          </a:p>
          <a:p>
            <a:pPr marL="228600" lvl="2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•"/>
            </a:pPr>
            <a:r>
              <a:rPr lang="en-US" sz="1000" dirty="0"/>
              <a:t>Interactions with the client</a:t>
            </a:r>
            <a:endParaRPr lang="en-GB" sz="1000" dirty="0"/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4294967295"/>
            <p:custDataLst>
              <p:tags r:id="rId6"/>
            </p:custDataLst>
          </p:nvPr>
        </p:nvSpPr>
        <p:spPr bwMode="gray">
          <a:xfrm>
            <a:off x="3198002" y="4447517"/>
            <a:ext cx="2671763" cy="76676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84433" tIns="36000" rIns="84433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600" lvl="2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•"/>
            </a:pPr>
            <a:r>
              <a:rPr lang="en-US" sz="1000" dirty="0"/>
              <a:t>Presenting</a:t>
            </a:r>
          </a:p>
          <a:p>
            <a:pPr marL="228600" lvl="2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•"/>
            </a:pPr>
            <a:r>
              <a:rPr lang="en-US" sz="1000" dirty="0"/>
              <a:t>Structuring of the transaction</a:t>
            </a:r>
          </a:p>
          <a:p>
            <a:pPr marL="228600" lvl="2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•"/>
            </a:pPr>
            <a:r>
              <a:rPr lang="en-US" sz="1000" dirty="0"/>
              <a:t>Generating ideas</a:t>
            </a:r>
          </a:p>
          <a:p>
            <a:pPr marL="228600" lvl="2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•"/>
            </a:pPr>
            <a:r>
              <a:rPr lang="en-US" sz="1000" dirty="0"/>
              <a:t>Client relationship</a:t>
            </a:r>
            <a:endParaRPr lang="en-GB" sz="1000" dirty="0"/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4294967295"/>
            <p:custDataLst>
              <p:tags r:id="rId7"/>
            </p:custDataLst>
          </p:nvPr>
        </p:nvSpPr>
        <p:spPr bwMode="gray">
          <a:xfrm>
            <a:off x="3198002" y="5294567"/>
            <a:ext cx="2671763" cy="76676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84433" tIns="36000" rIns="84433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600" lvl="2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•"/>
            </a:pPr>
            <a:r>
              <a:rPr lang="en-US" sz="1000" dirty="0"/>
              <a:t>Client relationship</a:t>
            </a:r>
          </a:p>
          <a:p>
            <a:pPr marL="228600" lvl="2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•"/>
            </a:pPr>
            <a:r>
              <a:rPr lang="en-US" sz="1000" dirty="0"/>
              <a:t>Generating ideas</a:t>
            </a:r>
          </a:p>
          <a:p>
            <a:pPr marL="228600" lvl="2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•"/>
            </a:pPr>
            <a:r>
              <a:rPr lang="en-US" sz="1000" dirty="0"/>
              <a:t>Presenting</a:t>
            </a:r>
          </a:p>
          <a:p>
            <a:pPr marL="228600" lvl="2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•"/>
            </a:pPr>
            <a:endParaRPr lang="en-GB" sz="1000" dirty="0"/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4294967295"/>
            <p:custDataLst>
              <p:tags r:id="rId8"/>
            </p:custDataLst>
          </p:nvPr>
        </p:nvSpPr>
        <p:spPr bwMode="gray">
          <a:xfrm>
            <a:off x="1258888" y="1906359"/>
            <a:ext cx="863600" cy="76676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vert="horz" wrap="square" lIns="83104" tIns="83104" rIns="84433" bIns="83104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lvl="1" indent="0"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GB" sz="1000" b="1" dirty="0">
                <a:solidFill>
                  <a:schemeClr val="bg1"/>
                </a:solidFill>
              </a:rPr>
              <a:t>Analyst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4294967295"/>
            <p:custDataLst>
              <p:tags r:id="rId9"/>
            </p:custDataLst>
          </p:nvPr>
        </p:nvSpPr>
        <p:spPr bwMode="gray">
          <a:xfrm>
            <a:off x="1258888" y="3600465"/>
            <a:ext cx="863600" cy="76676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wrap="square" lIns="83104" tIns="83104" rIns="84433" bIns="83104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lvl="1" indent="0"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GB" sz="1000" b="1" dirty="0">
                <a:solidFill>
                  <a:schemeClr val="bg1"/>
                </a:solidFill>
              </a:rPr>
              <a:t>Vice-president</a:t>
            </a:r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4294967295"/>
            <p:custDataLst>
              <p:tags r:id="rId10"/>
            </p:custDataLst>
          </p:nvPr>
        </p:nvSpPr>
        <p:spPr bwMode="gray">
          <a:xfrm>
            <a:off x="1258888" y="2753413"/>
            <a:ext cx="863600" cy="76676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wrap="square" lIns="83104" tIns="83104" rIns="84433" bIns="83104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lvl="1" indent="0"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000" b="1" dirty="0">
                <a:solidFill>
                  <a:schemeClr val="bg1"/>
                </a:solidFill>
              </a:rPr>
              <a:t>Associate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4294967295"/>
            <p:custDataLst>
              <p:tags r:id="rId11"/>
            </p:custDataLst>
          </p:nvPr>
        </p:nvSpPr>
        <p:spPr bwMode="gray">
          <a:xfrm>
            <a:off x="1258888" y="4447517"/>
            <a:ext cx="863600" cy="766762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txBody>
          <a:bodyPr vert="horz" wrap="square" lIns="83104" tIns="83104" rIns="84433" bIns="83104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lvl="1" indent="0"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GB" sz="1000" b="1" dirty="0">
                <a:solidFill>
                  <a:schemeClr val="bg1"/>
                </a:solidFill>
              </a:rPr>
              <a:t>Director</a:t>
            </a:r>
          </a:p>
        </p:txBody>
      </p:sp>
      <p:sp>
        <p:nvSpPr>
          <p:cNvPr id="44" name="Text Placeholder 13"/>
          <p:cNvSpPr>
            <a:spLocks noGrp="1"/>
          </p:cNvSpPr>
          <p:nvPr>
            <p:ph type="body" sz="quarter" idx="4294967295"/>
            <p:custDataLst>
              <p:tags r:id="rId12"/>
            </p:custDataLst>
          </p:nvPr>
        </p:nvSpPr>
        <p:spPr bwMode="gray">
          <a:xfrm>
            <a:off x="1258888" y="5294567"/>
            <a:ext cx="863600" cy="766762"/>
          </a:xfrm>
          <a:prstGeom prst="rect">
            <a:avLst/>
          </a:prstGeom>
          <a:solidFill>
            <a:schemeClr val="accent5">
              <a:lumMod val="10000"/>
            </a:schemeClr>
          </a:solidFill>
        </p:spPr>
        <p:txBody>
          <a:bodyPr vert="horz" wrap="square" lIns="83104" tIns="83104" rIns="84433" bIns="83104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lvl="1" indent="0"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GB" sz="1000" b="1" dirty="0">
                <a:solidFill>
                  <a:schemeClr val="bg1"/>
                </a:solidFill>
              </a:rPr>
              <a:t>Managing Director / Partner</a:t>
            </a:r>
          </a:p>
        </p:txBody>
      </p:sp>
      <p:sp>
        <p:nvSpPr>
          <p:cNvPr id="47" name="Text Placeholder 13"/>
          <p:cNvSpPr>
            <a:spLocks noGrp="1"/>
          </p:cNvSpPr>
          <p:nvPr>
            <p:ph type="body" sz="quarter" idx="4294967295"/>
            <p:custDataLst>
              <p:tags r:id="rId13"/>
            </p:custDataLst>
          </p:nvPr>
        </p:nvSpPr>
        <p:spPr bwMode="gray">
          <a:xfrm>
            <a:off x="5918439" y="1534796"/>
            <a:ext cx="3007841" cy="2743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84433" tIns="42217" rIns="84433" bIns="42217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932" lvl="2" indent="0" algn="ctr">
              <a:lnSpc>
                <a:spcPct val="120000"/>
              </a:lnSpc>
              <a:spcBef>
                <a:spcPts val="0"/>
              </a:spcBef>
              <a:spcAft>
                <a:spcPct val="30000"/>
              </a:spcAft>
              <a:buNone/>
            </a:pPr>
            <a:r>
              <a:rPr lang="fr-FR" sz="1000" b="1" dirty="0">
                <a:solidFill>
                  <a:schemeClr val="bg1"/>
                </a:solidFill>
              </a:rPr>
              <a:t>Required skills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48" name="Text Placeholder 13"/>
          <p:cNvSpPr>
            <a:spLocks noGrp="1"/>
          </p:cNvSpPr>
          <p:nvPr>
            <p:ph type="body" sz="quarter" idx="4294967295"/>
            <p:custDataLst>
              <p:tags r:id="rId14"/>
            </p:custDataLst>
          </p:nvPr>
        </p:nvSpPr>
        <p:spPr bwMode="gray">
          <a:xfrm>
            <a:off x="5921613" y="1906359"/>
            <a:ext cx="3002677" cy="76676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84433" tIns="36000" rIns="84433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600" lvl="2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•"/>
            </a:pPr>
            <a:r>
              <a:rPr lang="en-GB" sz="1000" dirty="0"/>
              <a:t>Rigorous</a:t>
            </a:r>
          </a:p>
          <a:p>
            <a:pPr marL="228600" lvl="2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•"/>
            </a:pPr>
            <a:r>
              <a:rPr lang="en-GB" sz="1000" dirty="0"/>
              <a:t>Analytical</a:t>
            </a:r>
          </a:p>
          <a:p>
            <a:pPr marL="228600" lvl="2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•"/>
            </a:pPr>
            <a:r>
              <a:rPr lang="en-GB" sz="1000" dirty="0"/>
              <a:t>Reliable</a:t>
            </a:r>
          </a:p>
          <a:p>
            <a:pPr marL="228600" lvl="2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•"/>
            </a:pPr>
            <a:r>
              <a:rPr lang="en-GB" sz="1000" dirty="0"/>
              <a:t>Hard working</a:t>
            </a:r>
          </a:p>
        </p:txBody>
      </p:sp>
      <p:sp>
        <p:nvSpPr>
          <p:cNvPr id="49" name="Text Placeholder 13"/>
          <p:cNvSpPr>
            <a:spLocks noGrp="1"/>
          </p:cNvSpPr>
          <p:nvPr>
            <p:ph type="body" sz="quarter" idx="4294967295"/>
            <p:custDataLst>
              <p:tags r:id="rId15"/>
            </p:custDataLst>
          </p:nvPr>
        </p:nvSpPr>
        <p:spPr bwMode="gray">
          <a:xfrm>
            <a:off x="5918439" y="2753413"/>
            <a:ext cx="3007841" cy="76676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84433" tIns="36000" rIns="84433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600" lvl="2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•"/>
            </a:pPr>
            <a:r>
              <a:rPr lang="fr-FR" sz="1000" dirty="0"/>
              <a:t>Pressure management</a:t>
            </a:r>
          </a:p>
          <a:p>
            <a:pPr marL="228600" lvl="2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•"/>
            </a:pPr>
            <a:r>
              <a:rPr lang="en-US" sz="1000" dirty="0"/>
              <a:t>Well-organized</a:t>
            </a:r>
          </a:p>
          <a:p>
            <a:pPr marL="228600" lvl="2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•"/>
            </a:pPr>
            <a:r>
              <a:rPr lang="en-US" sz="1000" dirty="0"/>
              <a:t>Multi-projects</a:t>
            </a:r>
          </a:p>
          <a:p>
            <a:pPr marL="228600" lvl="2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•"/>
            </a:pPr>
            <a:r>
              <a:rPr lang="fr-FR" sz="1000" dirty="0"/>
              <a:t>Trainer / Recruitment</a:t>
            </a:r>
          </a:p>
        </p:txBody>
      </p:sp>
      <p:sp>
        <p:nvSpPr>
          <p:cNvPr id="50" name="Text Placeholder 13"/>
          <p:cNvSpPr>
            <a:spLocks noGrp="1"/>
          </p:cNvSpPr>
          <p:nvPr>
            <p:ph type="body" sz="quarter" idx="4294967295"/>
            <p:custDataLst>
              <p:tags r:id="rId16"/>
            </p:custDataLst>
          </p:nvPr>
        </p:nvSpPr>
        <p:spPr bwMode="gray">
          <a:xfrm>
            <a:off x="5916851" y="3600465"/>
            <a:ext cx="3010423" cy="76676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84433" tIns="36000" rIns="84433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600" lvl="2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•"/>
            </a:pPr>
            <a:r>
              <a:rPr lang="en-US" sz="1000" dirty="0"/>
              <a:t>Managing team</a:t>
            </a:r>
          </a:p>
          <a:p>
            <a:pPr marL="228600" lvl="2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•"/>
            </a:pPr>
            <a:r>
              <a:rPr lang="en-US" sz="1000" dirty="0"/>
              <a:t>Communication / presentation skills</a:t>
            </a:r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4294967295"/>
            <p:custDataLst>
              <p:tags r:id="rId17"/>
            </p:custDataLst>
          </p:nvPr>
        </p:nvSpPr>
        <p:spPr bwMode="gray">
          <a:xfrm>
            <a:off x="5916851" y="4447517"/>
            <a:ext cx="3010423" cy="76676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84433" tIns="36000" rIns="84433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600" lvl="2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•"/>
            </a:pPr>
            <a:r>
              <a:rPr lang="en-GB" sz="1000" dirty="0"/>
              <a:t>“Engineer”</a:t>
            </a:r>
          </a:p>
          <a:p>
            <a:pPr marL="228600" lvl="2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•"/>
            </a:pPr>
            <a:r>
              <a:rPr lang="en-GB" sz="1000" dirty="0"/>
              <a:t>Relationship</a:t>
            </a:r>
          </a:p>
          <a:p>
            <a:pPr marL="228600" lvl="2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•"/>
            </a:pPr>
            <a:r>
              <a:rPr lang="en-GB" sz="1000" dirty="0"/>
              <a:t>Creativity</a:t>
            </a:r>
          </a:p>
        </p:txBody>
      </p:sp>
      <p:sp>
        <p:nvSpPr>
          <p:cNvPr id="52" name="Text Placeholder 13"/>
          <p:cNvSpPr>
            <a:spLocks noGrp="1"/>
          </p:cNvSpPr>
          <p:nvPr>
            <p:ph type="body" sz="quarter" idx="4294967295"/>
            <p:custDataLst>
              <p:tags r:id="rId18"/>
            </p:custDataLst>
          </p:nvPr>
        </p:nvSpPr>
        <p:spPr bwMode="gray">
          <a:xfrm>
            <a:off x="5916851" y="5294567"/>
            <a:ext cx="3010423" cy="766762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84433" tIns="36000" rIns="84433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28600" lvl="2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•"/>
            </a:pPr>
            <a:r>
              <a:rPr lang="en-US" sz="1000" dirty="0"/>
              <a:t>Creativity</a:t>
            </a:r>
            <a:endParaRPr lang="en-GB" sz="1000" dirty="0"/>
          </a:p>
          <a:p>
            <a:pPr marL="228600" lvl="2">
              <a:lnSpc>
                <a:spcPct val="120000"/>
              </a:lnSpc>
              <a:spcBef>
                <a:spcPts val="0"/>
              </a:spcBef>
              <a:buFont typeface="Verdana" pitchFamily="34" charset="0"/>
              <a:buChar char="•"/>
            </a:pPr>
            <a:r>
              <a:rPr lang="en-US" sz="1000" dirty="0"/>
              <a:t>Commercial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8047850A-BCE9-4C80-B714-3EF08C0AD0B6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gray">
          <a:xfrm>
            <a:off x="2171162" y="4447517"/>
            <a:ext cx="962926" cy="7668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83104" tIns="72000" rIns="83104" bIns="72000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lvl="2" indent="0" algn="ctr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1000" kern="100">
                <a:latin typeface="+mj-lt"/>
                <a:ea typeface="+mn-ea"/>
                <a:cs typeface="+mn-cs"/>
                <a:sym typeface="Wingdings"/>
              </a:rPr>
              <a:t>9 to 12 years</a:t>
            </a:r>
            <a:endParaRPr lang="en-GB" sz="1000" kern="100" dirty="0">
              <a:latin typeface="+mj-lt"/>
              <a:ea typeface="+mn-ea"/>
              <a:cs typeface="+mn-cs"/>
              <a:sym typeface="Wingdings"/>
            </a:endParaRP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A4224602-EE6C-438E-B811-88DFB848DD37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gray">
          <a:xfrm>
            <a:off x="2171162" y="1906359"/>
            <a:ext cx="962926" cy="7668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83104" tIns="72000" rIns="83104" bIns="72000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lvl="2" indent="0" algn="ctr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GB" sz="1000" kern="100" dirty="0">
                <a:latin typeface="+mj-lt"/>
                <a:ea typeface="+mn-ea"/>
                <a:cs typeface="+mn-cs"/>
                <a:sym typeface="Wingdings"/>
              </a:rPr>
              <a:t>0 to 3 years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C40174C7-2EE7-499E-92EB-41F51B496774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gray">
          <a:xfrm>
            <a:off x="2171162" y="2753413"/>
            <a:ext cx="962926" cy="7668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83104" tIns="72000" rIns="83104" bIns="72000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lvl="2" indent="0" algn="ctr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fr-FR" sz="1000" kern="100" dirty="0">
                <a:latin typeface="+mj-lt"/>
                <a:ea typeface="+mn-ea"/>
                <a:cs typeface="+mn-cs"/>
                <a:sym typeface="Wingdings"/>
              </a:rPr>
              <a:t>3 to 6 </a:t>
            </a:r>
            <a:r>
              <a:rPr lang="fr-FR" sz="1000" kern="100" dirty="0" err="1">
                <a:latin typeface="+mj-lt"/>
                <a:ea typeface="+mn-ea"/>
                <a:cs typeface="+mn-cs"/>
                <a:sym typeface="Wingdings"/>
              </a:rPr>
              <a:t>years</a:t>
            </a:r>
            <a:endParaRPr lang="en-US" sz="1000" kern="100" dirty="0">
              <a:latin typeface="+mj-lt"/>
              <a:ea typeface="+mn-ea"/>
              <a:cs typeface="+mn-cs"/>
              <a:sym typeface="Wingdings"/>
            </a:endParaRPr>
          </a:p>
        </p:txBody>
      </p:sp>
      <p:sp>
        <p:nvSpPr>
          <p:cNvPr id="26" name="Text Placeholder 13">
            <a:extLst>
              <a:ext uri="{FF2B5EF4-FFF2-40B4-BE49-F238E27FC236}">
                <a16:creationId xmlns:a16="http://schemas.microsoft.com/office/drawing/2014/main" id="{8211CFE7-8976-4DA8-8D60-F22AC8D96BC1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gray">
          <a:xfrm>
            <a:off x="2171162" y="5294567"/>
            <a:ext cx="962926" cy="7668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83104" tIns="72000" rIns="83104" bIns="72000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lvl="2" indent="0" algn="ctr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1000" kern="100" dirty="0">
                <a:latin typeface="+mj-lt"/>
                <a:ea typeface="+mn-ea"/>
                <a:cs typeface="+mn-cs"/>
                <a:sym typeface="Wingdings"/>
              </a:rPr>
              <a:t>&gt; 12 years</a:t>
            </a:r>
            <a:endParaRPr lang="en-GB" sz="1000" kern="100" dirty="0">
              <a:latin typeface="+mj-lt"/>
              <a:ea typeface="+mn-ea"/>
              <a:cs typeface="+mn-cs"/>
              <a:sym typeface="Wingdings"/>
            </a:endParaRP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190917FB-FB09-4374-8AE9-01B5271BF8AD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gray">
          <a:xfrm>
            <a:off x="2171162" y="1534796"/>
            <a:ext cx="962926" cy="2743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84433" tIns="42217" rIns="84433" bIns="42217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932" lvl="2" indent="0" algn="ctr">
              <a:spcBef>
                <a:spcPts val="0"/>
              </a:spcBef>
              <a:spcAft>
                <a:spcPct val="30000"/>
              </a:spcAft>
              <a:buFontTx/>
              <a:buNone/>
            </a:pPr>
            <a:r>
              <a:rPr lang="fr-FR" sz="1000" b="1" kern="0" dirty="0" err="1">
                <a:solidFill>
                  <a:schemeClr val="bg1"/>
                </a:solidFill>
              </a:rPr>
              <a:t>Experience</a:t>
            </a:r>
            <a:endParaRPr lang="en-US" sz="1000" b="1" kern="0" dirty="0">
              <a:solidFill>
                <a:schemeClr val="bg1"/>
              </a:solidFill>
            </a:endParaRPr>
          </a:p>
        </p:txBody>
      </p:sp>
      <p:sp>
        <p:nvSpPr>
          <p:cNvPr id="53" name="Text Placeholder 13">
            <a:extLst>
              <a:ext uri="{FF2B5EF4-FFF2-40B4-BE49-F238E27FC236}">
                <a16:creationId xmlns:a16="http://schemas.microsoft.com/office/drawing/2014/main" id="{69D7C1BA-4F7C-44F9-AC22-A56542B89D0E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 bwMode="gray">
          <a:xfrm>
            <a:off x="2171162" y="3600465"/>
            <a:ext cx="962926" cy="7668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83104" tIns="72000" rIns="83104" bIns="72000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lvl="2" indent="0" algn="ctr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-US" sz="1000" kern="100">
                <a:latin typeface="+mj-lt"/>
                <a:ea typeface="+mn-ea"/>
                <a:cs typeface="+mn-cs"/>
                <a:sym typeface="Wingdings"/>
              </a:rPr>
              <a:t>6 to 9 years</a:t>
            </a:r>
            <a:endParaRPr lang="en-GB" sz="1000" kern="100" dirty="0">
              <a:latin typeface="+mj-lt"/>
              <a:ea typeface="+mn-ea"/>
              <a:cs typeface="+mn-cs"/>
              <a:sym typeface="Wingding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F8F3994-7E82-4507-9CA1-E4A9B1BBCE2D}"/>
              </a:ext>
            </a:extLst>
          </p:cNvPr>
          <p:cNvSpPr/>
          <p:nvPr/>
        </p:nvSpPr>
        <p:spPr>
          <a:xfrm>
            <a:off x="1131239" y="1871112"/>
            <a:ext cx="7793051" cy="84541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r="77910"/>
          <a:stretch/>
        </p:blipFill>
        <p:spPr>
          <a:xfrm>
            <a:off x="458828" y="1921511"/>
            <a:ext cx="448384" cy="81124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3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7738" t="-2846" r="60977" b="2846"/>
          <a:stretch/>
        </p:blipFill>
        <p:spPr>
          <a:xfrm>
            <a:off x="459924" y="2757836"/>
            <a:ext cx="432048" cy="81124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3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9022" t="8876" r="43240" b="-2606"/>
          <a:stretch/>
        </p:blipFill>
        <p:spPr>
          <a:xfrm>
            <a:off x="539552" y="3645023"/>
            <a:ext cx="360040" cy="76038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55957" t="-817" r="21952" b="817"/>
          <a:stretch/>
        </p:blipFill>
        <p:spPr>
          <a:xfrm>
            <a:off x="451208" y="4430486"/>
            <a:ext cx="448384" cy="81124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3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80789" t="-4240" r="-2879" b="4240"/>
          <a:stretch/>
        </p:blipFill>
        <p:spPr>
          <a:xfrm>
            <a:off x="474068" y="5266812"/>
            <a:ext cx="448384" cy="811244"/>
          </a:xfrm>
          <a:prstGeom prst="rect">
            <a:avLst/>
          </a:prstGeom>
        </p:spPr>
      </p:pic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190917FB-FB09-4374-8AE9-01B5271BF8AD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 bwMode="gray">
          <a:xfrm>
            <a:off x="3182762" y="1534796"/>
            <a:ext cx="2687003" cy="2743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84433" tIns="42217" rIns="84433" bIns="42217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932" lvl="2" indent="0" algn="ctr">
              <a:spcBef>
                <a:spcPts val="0"/>
              </a:spcBef>
              <a:spcAft>
                <a:spcPct val="30000"/>
              </a:spcAft>
              <a:buFontTx/>
              <a:buNone/>
            </a:pPr>
            <a:r>
              <a:rPr lang="fr-FR" sz="1000" b="1" kern="0" dirty="0" err="1">
                <a:solidFill>
                  <a:schemeClr val="bg1"/>
                </a:solidFill>
              </a:rPr>
              <a:t>Tasks</a:t>
            </a:r>
            <a:endParaRPr lang="en-US" sz="1000" b="1" kern="0" dirty="0">
              <a:solidFill>
                <a:schemeClr val="bg1"/>
              </a:solidFill>
            </a:endParaRPr>
          </a:p>
        </p:txBody>
      </p:sp>
      <p:sp>
        <p:nvSpPr>
          <p:cNvPr id="63" name="Text Placeholder 13">
            <a:extLst>
              <a:ext uri="{FF2B5EF4-FFF2-40B4-BE49-F238E27FC236}">
                <a16:creationId xmlns:a16="http://schemas.microsoft.com/office/drawing/2014/main" id="{190917FB-FB09-4374-8AE9-01B5271BF8AD}"/>
              </a:ext>
            </a:extLst>
          </p:cNvPr>
          <p:cNvSpPr txBox="1">
            <a:spLocks/>
          </p:cNvSpPr>
          <p:nvPr>
            <p:custDataLst>
              <p:tags r:id="rId26"/>
            </p:custDataLst>
          </p:nvPr>
        </p:nvSpPr>
        <p:spPr bwMode="gray">
          <a:xfrm>
            <a:off x="1258888" y="1534796"/>
            <a:ext cx="863600" cy="2743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84433" tIns="42217" rIns="84433" bIns="42217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932" lvl="2" indent="0" algn="ctr">
              <a:spcBef>
                <a:spcPts val="0"/>
              </a:spcBef>
              <a:spcAft>
                <a:spcPct val="30000"/>
              </a:spcAft>
              <a:buFontTx/>
              <a:buNone/>
            </a:pPr>
            <a:r>
              <a:rPr lang="fr-FR" sz="1000" b="1" kern="0" dirty="0">
                <a:solidFill>
                  <a:schemeClr val="bg1"/>
                </a:solidFill>
              </a:rPr>
              <a:t>Position</a:t>
            </a:r>
            <a:endParaRPr lang="en-US" sz="1000" b="1" kern="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483565" flipH="1">
            <a:off x="539065" y="1851623"/>
            <a:ext cx="318390" cy="2804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1543834"/>
            <a:ext cx="629654" cy="272415"/>
          </a:xfrm>
          <a:prstGeom prst="wedgeRoundRectCallout">
            <a:avLst>
              <a:gd name="adj1" fmla="val -1342"/>
              <a:gd name="adj2" fmla="val 85124"/>
              <a:gd name="adj3" fmla="val 16667"/>
            </a:avLst>
          </a:prstGeom>
          <a:solidFill>
            <a:schemeClr val="accent3">
              <a:lumMod val="9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Intern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124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Publishing Placeholder" hidden="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prstGeom prst="rect">
            <a:avLst/>
          </a:prstGeom>
        </p:spPr>
        <p:txBody>
          <a:bodyPr/>
          <a:lstStyle>
            <a:lvl1pPr>
              <a:defRPr sz="100">
                <a:solidFill>
                  <a:srgbClr val="738EA5"/>
                </a:solidFill>
                <a:latin typeface="Book Antiqua" pitchFamily="18" charset="0"/>
              </a:defRPr>
            </a:lvl1pPr>
          </a:lstStyle>
          <a:p>
            <a:r>
              <a:rPr lang="en-GB" sz="3200" b="0" dirty="0">
                <a:latin typeface="Calibri"/>
              </a:rPr>
              <a:t>The Scope of Solutions Provided by ECM/SESG</a:t>
            </a:r>
            <a:endParaRPr lang="" sz="3200" b="0" dirty="0"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 bwMode="gray"/>
        <p:txBody>
          <a:bodyPr/>
          <a:lstStyle/>
          <a:p>
            <a:fld id="{12D879E6-4549-42D9-8E3A-78F56EADF63C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362500" name="Subheading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04989" y="656595"/>
            <a:ext cx="7188935" cy="263338"/>
          </a:xfrm>
          <a:prstGeom prst="rect">
            <a:avLst/>
          </a:prstGeom>
          <a:noFill/>
          <a:ln w="12700">
            <a:noFill/>
            <a:prstDash val="dash"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1" hangingPunct="1"/>
            <a:endParaRPr lang="en-US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 bwMode="gray">
          <a:xfrm>
            <a:off x="2553118" y="1487277"/>
            <a:ext cx="650730" cy="577666"/>
          </a:xfrm>
          <a:prstGeom prst="rect">
            <a:avLst/>
          </a:prstGeom>
          <a:solidFill>
            <a:srgbClr val="7690A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65" tIns="40083" rIns="80165" bIns="40083" numCol="1" rtlCol="0" anchor="ctr" anchorCtr="0" compatLnSpc="1">
            <a:prstTxWarp prst="textNoShape">
              <a:avLst/>
            </a:prstTxWarp>
          </a:bodyPr>
          <a:lstStyle/>
          <a:p>
            <a:pPr algn="ctr" defTabSz="801654" eaLnBrk="0" hangingPunct="0"/>
            <a:r>
              <a:rPr lang="en-GB" sz="1100" b="1" dirty="0">
                <a:solidFill>
                  <a:srgbClr val="FFFFFF"/>
                </a:solidFill>
                <a:latin typeface="+mj-lt"/>
                <a:cs typeface="Arial" pitchFamily="34" charset="0"/>
              </a:rPr>
              <a:t>Private</a:t>
            </a:r>
          </a:p>
        </p:txBody>
      </p:sp>
      <p:sp>
        <p:nvSpPr>
          <p:cNvPr id="12" name="Rectangle 11"/>
          <p:cNvSpPr/>
          <p:nvPr/>
        </p:nvSpPr>
        <p:spPr bwMode="gray">
          <a:xfrm>
            <a:off x="4769080" y="1487277"/>
            <a:ext cx="2086448" cy="577666"/>
          </a:xfrm>
          <a:prstGeom prst="rect">
            <a:avLst/>
          </a:prstGeom>
          <a:solidFill>
            <a:srgbClr val="7690A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65" tIns="40083" rIns="80165" bIns="40083" numCol="1" rtlCol="0" anchor="ctr" anchorCtr="0" compatLnSpc="1">
            <a:prstTxWarp prst="textNoShape">
              <a:avLst/>
            </a:prstTxWarp>
          </a:bodyPr>
          <a:lstStyle/>
          <a:p>
            <a:pPr algn="ctr" defTabSz="801654" eaLnBrk="0" hangingPunct="0"/>
            <a:r>
              <a:rPr lang="en-GB" sz="1100" b="1" dirty="0">
                <a:solidFill>
                  <a:srgbClr val="FFFFFF"/>
                </a:solidFill>
                <a:latin typeface="+mj-lt"/>
                <a:cs typeface="Arial" pitchFamily="34" charset="0"/>
              </a:rPr>
              <a:t>IPO</a:t>
            </a:r>
          </a:p>
        </p:txBody>
      </p:sp>
      <p:sp>
        <p:nvSpPr>
          <p:cNvPr id="13" name="Rectangle 12"/>
          <p:cNvSpPr/>
          <p:nvPr/>
        </p:nvSpPr>
        <p:spPr bwMode="gray">
          <a:xfrm>
            <a:off x="2553118" y="3257686"/>
            <a:ext cx="650730" cy="577666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65" tIns="40083" rIns="80165" bIns="40083" numCol="1" rtlCol="0" anchor="ctr" anchorCtr="0" compatLnSpc="1">
            <a:prstTxWarp prst="textNoShape">
              <a:avLst/>
            </a:prstTxWarp>
          </a:bodyPr>
          <a:lstStyle/>
          <a:p>
            <a:pPr algn="ctr" defTabSz="801654" eaLnBrk="0" hangingPunct="0"/>
            <a:r>
              <a:rPr lang="en-GB" sz="1100" b="1" dirty="0">
                <a:solidFill>
                  <a:srgbClr val="FFFFFF"/>
                </a:solidFill>
                <a:latin typeface="+mj-lt"/>
                <a:cs typeface="Arial" pitchFamily="34" charset="0"/>
              </a:rPr>
              <a:t>Public</a:t>
            </a:r>
          </a:p>
        </p:txBody>
      </p:sp>
      <p:sp>
        <p:nvSpPr>
          <p:cNvPr id="14" name="Rectangle 13"/>
          <p:cNvSpPr/>
          <p:nvPr/>
        </p:nvSpPr>
        <p:spPr bwMode="gray">
          <a:xfrm>
            <a:off x="4769080" y="2149924"/>
            <a:ext cx="2086448" cy="577666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65" tIns="40083" rIns="80165" bIns="4008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100" b="1" dirty="0">
                <a:solidFill>
                  <a:srgbClr val="FFFFFF"/>
                </a:solidFill>
                <a:latin typeface="+mj-lt"/>
                <a:cs typeface="Arial" pitchFamily="34" charset="0"/>
              </a:rPr>
              <a:t>Rights Issue </a:t>
            </a:r>
          </a:p>
          <a:p>
            <a:pPr algn="ctr"/>
            <a:r>
              <a:rPr lang="en-GB" sz="1100" b="1" i="1" dirty="0">
                <a:solidFill>
                  <a:srgbClr val="FFFFFF"/>
                </a:solidFill>
                <a:latin typeface="+mj-lt"/>
                <a:cs typeface="Arial" pitchFamily="34" charset="0"/>
              </a:rPr>
              <a:t>Pre-emptive Equity Offer</a:t>
            </a:r>
          </a:p>
        </p:txBody>
      </p:sp>
      <p:sp>
        <p:nvSpPr>
          <p:cNvPr id="15" name="Rectangle 14"/>
          <p:cNvSpPr/>
          <p:nvPr/>
        </p:nvSpPr>
        <p:spPr bwMode="gray">
          <a:xfrm>
            <a:off x="4769080" y="2810736"/>
            <a:ext cx="2086448" cy="577666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65" tIns="40083" rIns="80165" bIns="4008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100" b="1" dirty="0">
                <a:solidFill>
                  <a:srgbClr val="FFFFFF"/>
                </a:solidFill>
                <a:latin typeface="+mj-lt"/>
                <a:cs typeface="Arial" pitchFamily="34" charset="0"/>
              </a:rPr>
              <a:t>Accelerated or Marketed</a:t>
            </a:r>
          </a:p>
          <a:p>
            <a:pPr algn="ctr" defTabSz="801654" eaLnBrk="0" hangingPunct="0"/>
            <a:r>
              <a:rPr lang="en-GB" sz="1100" b="1" i="1" dirty="0">
                <a:solidFill>
                  <a:srgbClr val="FFFFFF"/>
                </a:solidFill>
                <a:latin typeface="+mj-lt"/>
                <a:cs typeface="Arial" pitchFamily="34" charset="0"/>
              </a:rPr>
              <a:t>Non Pre-emptive Equity Offer</a:t>
            </a:r>
          </a:p>
        </p:txBody>
      </p:sp>
      <p:sp>
        <p:nvSpPr>
          <p:cNvPr id="16" name="Rectangle 15"/>
          <p:cNvSpPr/>
          <p:nvPr/>
        </p:nvSpPr>
        <p:spPr bwMode="gray">
          <a:xfrm>
            <a:off x="4769080" y="3540052"/>
            <a:ext cx="2086448" cy="577666"/>
          </a:xfrm>
          <a:prstGeom prst="rect">
            <a:avLst/>
          </a:prstGeom>
          <a:solidFill>
            <a:srgbClr val="A3938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65" tIns="40083" rIns="80165" bIns="40083" numCol="1" rtlCol="0" anchor="ctr" anchorCtr="0" compatLnSpc="1">
            <a:prstTxWarp prst="textNoShape">
              <a:avLst/>
            </a:prstTxWarp>
          </a:bodyPr>
          <a:lstStyle/>
          <a:p>
            <a:pPr algn="ctr" defTabSz="801654" eaLnBrk="0" hangingPunct="0"/>
            <a:r>
              <a:rPr lang="en-GB" sz="1100" b="1" dirty="0">
                <a:solidFill>
                  <a:srgbClr val="FFFFFF"/>
                </a:solidFill>
                <a:latin typeface="+mj-lt"/>
                <a:cs typeface="Arial" pitchFamily="34" charset="0"/>
              </a:rPr>
              <a:t>Convertible /</a:t>
            </a:r>
            <a:br>
              <a:rPr lang="en-GB" sz="1100" b="1" dirty="0">
                <a:solidFill>
                  <a:srgbClr val="FFFFFF"/>
                </a:solidFill>
                <a:latin typeface="+mj-lt"/>
                <a:cs typeface="Arial" pitchFamily="34" charset="0"/>
              </a:rPr>
            </a:br>
            <a:r>
              <a:rPr lang="en-GB" sz="1100" b="1" dirty="0">
                <a:solidFill>
                  <a:srgbClr val="FFFFFF"/>
                </a:solidFill>
                <a:latin typeface="+mj-lt"/>
                <a:cs typeface="Arial" pitchFamily="34" charset="0"/>
              </a:rPr>
              <a:t>Exchangeable Bonds</a:t>
            </a:r>
          </a:p>
        </p:txBody>
      </p:sp>
      <p:sp>
        <p:nvSpPr>
          <p:cNvPr id="17" name="Rectangle 16"/>
          <p:cNvSpPr/>
          <p:nvPr/>
        </p:nvSpPr>
        <p:spPr bwMode="gray">
          <a:xfrm>
            <a:off x="7294461" y="2469317"/>
            <a:ext cx="1469329" cy="577666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65" tIns="40083" rIns="80165" bIns="40083" numCol="1" rtlCol="0" anchor="ctr" anchorCtr="0" compatLnSpc="1">
            <a:prstTxWarp prst="textNoShape">
              <a:avLst/>
            </a:prstTxWarp>
          </a:bodyPr>
          <a:lstStyle/>
          <a:p>
            <a:pPr algn="ctr" defTabSz="801654" eaLnBrk="0" hangingPunct="0"/>
            <a:r>
              <a:rPr lang="en-GB" sz="1100" b="1" dirty="0">
                <a:solidFill>
                  <a:srgbClr val="FFFFFF"/>
                </a:solidFill>
                <a:latin typeface="+mj-lt"/>
                <a:cs typeface="Arial" pitchFamily="34" charset="0"/>
              </a:rPr>
              <a:t>Primary Issue </a:t>
            </a:r>
            <a:br>
              <a:rPr lang="en-GB" sz="1100" b="1" dirty="0">
                <a:solidFill>
                  <a:srgbClr val="FFFFFF"/>
                </a:solidFill>
                <a:latin typeface="+mj-lt"/>
                <a:cs typeface="Arial" pitchFamily="34" charset="0"/>
              </a:rPr>
            </a:br>
            <a:r>
              <a:rPr lang="en-GB" sz="1100" b="1" dirty="0">
                <a:solidFill>
                  <a:srgbClr val="FFFFFF"/>
                </a:solidFill>
                <a:latin typeface="+mj-lt"/>
                <a:cs typeface="Arial" pitchFamily="34" charset="0"/>
              </a:rPr>
              <a:t>(New Capital)</a:t>
            </a:r>
          </a:p>
        </p:txBody>
      </p:sp>
      <p:sp>
        <p:nvSpPr>
          <p:cNvPr id="18" name="Rectangle 17"/>
          <p:cNvSpPr/>
          <p:nvPr/>
        </p:nvSpPr>
        <p:spPr bwMode="gray">
          <a:xfrm>
            <a:off x="7294461" y="3176563"/>
            <a:ext cx="1469329" cy="577666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65" tIns="40083" rIns="80165" bIns="40083" numCol="1" rtlCol="0" anchor="ctr" anchorCtr="0" compatLnSpc="1">
            <a:prstTxWarp prst="textNoShape">
              <a:avLst/>
            </a:prstTxWarp>
          </a:bodyPr>
          <a:lstStyle/>
          <a:p>
            <a:pPr algn="ctr" defTabSz="801654" eaLnBrk="0" hangingPunct="0"/>
            <a:r>
              <a:rPr lang="en-GB" sz="1100" b="1" dirty="0">
                <a:solidFill>
                  <a:srgbClr val="FFFFFF"/>
                </a:solidFill>
                <a:latin typeface="+mj-lt"/>
                <a:cs typeface="Arial" pitchFamily="34" charset="0"/>
              </a:rPr>
              <a:t>Secondary Issue (Existing Shares)</a:t>
            </a:r>
          </a:p>
        </p:txBody>
      </p:sp>
      <p:cxnSp>
        <p:nvCxnSpPr>
          <p:cNvPr id="25" name="Straight Arrow Connector 24"/>
          <p:cNvCxnSpPr>
            <a:stCxn id="11" idx="3"/>
            <a:endCxn id="12" idx="1"/>
          </p:cNvCxnSpPr>
          <p:nvPr/>
        </p:nvCxnSpPr>
        <p:spPr bwMode="gray">
          <a:xfrm>
            <a:off x="3203848" y="1776110"/>
            <a:ext cx="156523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Elbow Connector 31"/>
          <p:cNvCxnSpPr>
            <a:stCxn id="47" idx="3"/>
            <a:endCxn id="14" idx="1"/>
          </p:cNvCxnSpPr>
          <p:nvPr/>
        </p:nvCxnSpPr>
        <p:spPr bwMode="gray">
          <a:xfrm flipV="1">
            <a:off x="4285026" y="2438757"/>
            <a:ext cx="484054" cy="32758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Elbow Connector 34"/>
          <p:cNvCxnSpPr>
            <a:stCxn id="17" idx="1"/>
            <a:endCxn id="15" idx="3"/>
          </p:cNvCxnSpPr>
          <p:nvPr/>
        </p:nvCxnSpPr>
        <p:spPr bwMode="gray">
          <a:xfrm rot="10800000" flipV="1">
            <a:off x="6855529" y="2758150"/>
            <a:ext cx="438933" cy="34142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8" name="Elbow Connector 37"/>
          <p:cNvCxnSpPr>
            <a:stCxn id="18" idx="1"/>
            <a:endCxn id="15" idx="3"/>
          </p:cNvCxnSpPr>
          <p:nvPr/>
        </p:nvCxnSpPr>
        <p:spPr bwMode="gray">
          <a:xfrm rot="10800000">
            <a:off x="6855529" y="3099569"/>
            <a:ext cx="438933" cy="36582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4" name="Elbow Connector 43"/>
          <p:cNvCxnSpPr>
            <a:stCxn id="11" idx="1"/>
            <a:endCxn id="13" idx="1"/>
          </p:cNvCxnSpPr>
          <p:nvPr/>
        </p:nvCxnSpPr>
        <p:spPr bwMode="gray">
          <a:xfrm rot="10800000" flipV="1">
            <a:off x="2553118" y="1776109"/>
            <a:ext cx="12700" cy="1770409"/>
          </a:xfrm>
          <a:prstGeom prst="bentConnector3">
            <a:avLst>
              <a:gd name="adj1" fmla="val 1800000"/>
            </a:avLst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TextBox 46"/>
          <p:cNvSpPr txBox="1"/>
          <p:nvPr/>
        </p:nvSpPr>
        <p:spPr bwMode="gray">
          <a:xfrm>
            <a:off x="3498035" y="2543915"/>
            <a:ext cx="786991" cy="419503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Straight </a:t>
            </a:r>
            <a:br>
              <a:rPr lang="en-GB" sz="1100" b="1" i="1" dirty="0">
                <a:solidFill>
                  <a:srgbClr val="000000"/>
                </a:solidFill>
                <a:latin typeface="+mj-lt"/>
                <a:cs typeface="Arial" pitchFamily="34" charset="0"/>
              </a:rPr>
            </a:br>
            <a:r>
              <a:rPr lang="en-GB" sz="1100" b="1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Equity</a:t>
            </a:r>
          </a:p>
        </p:txBody>
      </p:sp>
      <p:sp>
        <p:nvSpPr>
          <p:cNvPr id="55" name="Rectangle 54"/>
          <p:cNvSpPr/>
          <p:nvPr/>
        </p:nvSpPr>
        <p:spPr bwMode="gray">
          <a:xfrm>
            <a:off x="4088717" y="4255437"/>
            <a:ext cx="69911" cy="825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65" tIns="40083" rIns="80165" bIns="40083" numCol="1" rtlCol="0" anchor="t" anchorCtr="0" compatLnSpc="1">
            <a:prstTxWarp prst="textNoShape">
              <a:avLst/>
            </a:prstTxWarp>
          </a:bodyPr>
          <a:lstStyle/>
          <a:p>
            <a:pPr defTabSz="801654" eaLnBrk="0" hangingPunct="0"/>
            <a:endParaRPr lang="en-GB" sz="1100" dirty="0"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 bwMode="gray">
          <a:xfrm>
            <a:off x="3494289" y="4882530"/>
            <a:ext cx="933695" cy="419503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Derivatives Strategies</a:t>
            </a:r>
          </a:p>
        </p:txBody>
      </p:sp>
      <p:sp>
        <p:nvSpPr>
          <p:cNvPr id="92" name="Rectangle 91"/>
          <p:cNvSpPr/>
          <p:nvPr/>
        </p:nvSpPr>
        <p:spPr bwMode="gray">
          <a:xfrm>
            <a:off x="3024284" y="3457118"/>
            <a:ext cx="41945" cy="825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65" tIns="40083" rIns="80165" bIns="40083" numCol="1" rtlCol="0" anchor="t" anchorCtr="0" compatLnSpc="1">
            <a:prstTxWarp prst="textNoShape">
              <a:avLst/>
            </a:prstTxWarp>
          </a:bodyPr>
          <a:lstStyle/>
          <a:p>
            <a:pPr defTabSz="801654" eaLnBrk="0" hangingPunct="0"/>
            <a:endParaRPr lang="en-GB" sz="1100" dirty="0">
              <a:latin typeface="+mj-lt"/>
            </a:endParaRPr>
          </a:p>
        </p:txBody>
      </p:sp>
      <p:cxnSp>
        <p:nvCxnSpPr>
          <p:cNvPr id="42" name="Elbow Connector 41"/>
          <p:cNvCxnSpPr>
            <a:stCxn id="13" idx="3"/>
            <a:endCxn id="60" idx="1"/>
          </p:cNvCxnSpPr>
          <p:nvPr/>
        </p:nvCxnSpPr>
        <p:spPr bwMode="gray">
          <a:xfrm>
            <a:off x="3203848" y="3546519"/>
            <a:ext cx="290441" cy="155879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Rectangle 39"/>
          <p:cNvSpPr/>
          <p:nvPr/>
        </p:nvSpPr>
        <p:spPr bwMode="gray">
          <a:xfrm>
            <a:off x="4769079" y="4696516"/>
            <a:ext cx="2086448" cy="373209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65" tIns="40083" rIns="80165" bIns="40083" numCol="1" rtlCol="0" anchor="ctr" anchorCtr="0" compatLnSpc="1">
            <a:prstTxWarp prst="textNoShape">
              <a:avLst/>
            </a:prstTxWarp>
          </a:bodyPr>
          <a:lstStyle/>
          <a:p>
            <a:pPr algn="ctr" defTabSz="801654" eaLnBrk="0" hangingPunct="0"/>
            <a:r>
              <a:rPr lang="en-GB" sz="1100" b="1" dirty="0">
                <a:solidFill>
                  <a:srgbClr val="FFFFFF"/>
                </a:solidFill>
                <a:latin typeface="+mj-lt"/>
                <a:cs typeface="Arial" pitchFamily="34" charset="0"/>
              </a:rPr>
              <a:t>Financing / Stake Building</a:t>
            </a:r>
          </a:p>
        </p:txBody>
      </p:sp>
      <p:sp>
        <p:nvSpPr>
          <p:cNvPr id="41" name="Rectangle 40"/>
          <p:cNvSpPr/>
          <p:nvPr/>
        </p:nvSpPr>
        <p:spPr bwMode="gray">
          <a:xfrm>
            <a:off x="4769079" y="4243747"/>
            <a:ext cx="2086448" cy="373209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65" tIns="40083" rIns="80165" bIns="40083" numCol="1" rtlCol="0" anchor="ctr" anchorCtr="0" compatLnSpc="1">
            <a:prstTxWarp prst="textNoShape">
              <a:avLst/>
            </a:prstTxWarp>
          </a:bodyPr>
          <a:lstStyle/>
          <a:p>
            <a:pPr algn="ctr" defTabSz="801654" eaLnBrk="0" hangingPunct="0"/>
            <a:r>
              <a:rPr lang="en-GB" sz="1100" b="1" dirty="0">
                <a:solidFill>
                  <a:srgbClr val="FFFFFF"/>
                </a:solidFill>
                <a:latin typeface="+mj-lt"/>
                <a:cs typeface="Arial" pitchFamily="34" charset="0"/>
              </a:rPr>
              <a:t>Share Acquisition Solutions</a:t>
            </a:r>
          </a:p>
        </p:txBody>
      </p:sp>
      <p:sp>
        <p:nvSpPr>
          <p:cNvPr id="43" name="Rectangle 42"/>
          <p:cNvSpPr/>
          <p:nvPr/>
        </p:nvSpPr>
        <p:spPr bwMode="gray">
          <a:xfrm>
            <a:off x="4769079" y="5158463"/>
            <a:ext cx="2086448" cy="373209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65" tIns="40083" rIns="80165" bIns="40083" numCol="1" rtlCol="0" anchor="ctr" anchorCtr="0" compatLnSpc="1">
            <a:prstTxWarp prst="textNoShape">
              <a:avLst/>
            </a:prstTxWarp>
          </a:bodyPr>
          <a:lstStyle/>
          <a:p>
            <a:pPr algn="ctr" defTabSz="801654" eaLnBrk="0" hangingPunct="0"/>
            <a:r>
              <a:rPr lang="en-GB" sz="1100" b="1" dirty="0">
                <a:solidFill>
                  <a:srgbClr val="FFFFFF"/>
                </a:solidFill>
                <a:latin typeface="+mj-lt"/>
                <a:cs typeface="Arial" pitchFamily="34" charset="0"/>
              </a:rPr>
              <a:t>Monetization / Hedging</a:t>
            </a:r>
          </a:p>
        </p:txBody>
      </p:sp>
      <p:sp>
        <p:nvSpPr>
          <p:cNvPr id="45" name="Rectangle 44"/>
          <p:cNvSpPr/>
          <p:nvPr/>
        </p:nvSpPr>
        <p:spPr bwMode="gray">
          <a:xfrm>
            <a:off x="4769079" y="5615823"/>
            <a:ext cx="2086448" cy="373209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165" tIns="40083" rIns="80165" bIns="40083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100" b="1" dirty="0">
                <a:solidFill>
                  <a:srgbClr val="FFFFFF"/>
                </a:solidFill>
                <a:latin typeface="+mj-lt"/>
                <a:cs typeface="Arial" pitchFamily="34" charset="0"/>
              </a:rPr>
              <a:t>Yield Enhancement</a:t>
            </a:r>
          </a:p>
        </p:txBody>
      </p:sp>
      <p:cxnSp>
        <p:nvCxnSpPr>
          <p:cNvPr id="46" name="Elbow Connector 45"/>
          <p:cNvCxnSpPr>
            <a:stCxn id="47" idx="3"/>
            <a:endCxn id="15" idx="1"/>
          </p:cNvCxnSpPr>
          <p:nvPr/>
        </p:nvCxnSpPr>
        <p:spPr bwMode="gray">
          <a:xfrm>
            <a:off x="4285026" y="2766337"/>
            <a:ext cx="484054" cy="33323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6" name="Elbow Connector 55"/>
          <p:cNvCxnSpPr>
            <a:stCxn id="13" idx="3"/>
            <a:endCxn id="47" idx="1"/>
          </p:cNvCxnSpPr>
          <p:nvPr/>
        </p:nvCxnSpPr>
        <p:spPr bwMode="gray">
          <a:xfrm flipV="1">
            <a:off x="3203848" y="2766337"/>
            <a:ext cx="294187" cy="78018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Elbow Connector 63"/>
          <p:cNvCxnSpPr>
            <a:stCxn id="60" idx="3"/>
            <a:endCxn id="45" idx="1"/>
          </p:cNvCxnSpPr>
          <p:nvPr/>
        </p:nvCxnSpPr>
        <p:spPr bwMode="gray">
          <a:xfrm>
            <a:off x="4427984" y="5105318"/>
            <a:ext cx="341095" cy="69711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5" name="Elbow Connector 64"/>
          <p:cNvCxnSpPr>
            <a:stCxn id="60" idx="3"/>
            <a:endCxn id="41" idx="1"/>
          </p:cNvCxnSpPr>
          <p:nvPr/>
        </p:nvCxnSpPr>
        <p:spPr bwMode="gray">
          <a:xfrm flipV="1">
            <a:off x="4427984" y="4430352"/>
            <a:ext cx="341095" cy="67496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6" name="Elbow Connector 65"/>
          <p:cNvCxnSpPr>
            <a:stCxn id="60" idx="3"/>
            <a:endCxn id="43" idx="1"/>
          </p:cNvCxnSpPr>
          <p:nvPr/>
        </p:nvCxnSpPr>
        <p:spPr bwMode="gray">
          <a:xfrm>
            <a:off x="4427984" y="5105318"/>
            <a:ext cx="341095" cy="23975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3" name="Elbow Connector 72"/>
          <p:cNvCxnSpPr>
            <a:stCxn id="60" idx="3"/>
            <a:endCxn id="40" idx="1"/>
          </p:cNvCxnSpPr>
          <p:nvPr/>
        </p:nvCxnSpPr>
        <p:spPr bwMode="gray">
          <a:xfrm flipV="1">
            <a:off x="4427984" y="4883121"/>
            <a:ext cx="341095" cy="22219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1" name="TextBox 50"/>
          <p:cNvSpPr txBox="1"/>
          <p:nvPr/>
        </p:nvSpPr>
        <p:spPr bwMode="gray">
          <a:xfrm>
            <a:off x="3498036" y="3597925"/>
            <a:ext cx="771110" cy="419503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Equity-</a:t>
            </a:r>
          </a:p>
          <a:p>
            <a:pPr algn="ctr"/>
            <a:r>
              <a:rPr lang="en-US" sz="1100" b="1" i="1" dirty="0">
                <a:solidFill>
                  <a:srgbClr val="000000"/>
                </a:solidFill>
                <a:latin typeface="+mj-lt"/>
                <a:cs typeface="Arial" pitchFamily="34" charset="0"/>
              </a:rPr>
              <a:t>Linked</a:t>
            </a:r>
            <a:endParaRPr lang="en-GB" sz="1100" b="1" i="1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49" name="Elbow Connector 48"/>
          <p:cNvCxnSpPr>
            <a:stCxn id="13" idx="3"/>
            <a:endCxn id="51" idx="1"/>
          </p:cNvCxnSpPr>
          <p:nvPr/>
        </p:nvCxnSpPr>
        <p:spPr bwMode="gray">
          <a:xfrm>
            <a:off x="3203848" y="3546519"/>
            <a:ext cx="294188" cy="28236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Arrow Connector 77"/>
          <p:cNvCxnSpPr>
            <a:stCxn id="51" idx="3"/>
            <a:endCxn id="16" idx="1"/>
          </p:cNvCxnSpPr>
          <p:nvPr/>
        </p:nvCxnSpPr>
        <p:spPr bwMode="gray">
          <a:xfrm flipV="1">
            <a:off x="4269146" y="3828885"/>
            <a:ext cx="499934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Rectangle 49"/>
          <p:cNvSpPr/>
          <p:nvPr/>
        </p:nvSpPr>
        <p:spPr bwMode="gray">
          <a:xfrm>
            <a:off x="7295263" y="4696516"/>
            <a:ext cx="1469329" cy="37320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0165" tIns="40083" rIns="80165" bIns="40083" numCol="1" rtlCol="0" anchor="ctr" anchorCtr="0" compatLnSpc="1">
            <a:prstTxWarp prst="textNoShape">
              <a:avLst/>
            </a:prstTxWarp>
          </a:bodyPr>
          <a:lstStyle/>
          <a:p>
            <a:pPr algn="ctr" defTabSz="801654" eaLnBrk="0" hangingPunct="0"/>
            <a:r>
              <a:rPr lang="en-GB" sz="1100" b="1" dirty="0">
                <a:solidFill>
                  <a:srgbClr val="FFFFFF"/>
                </a:solidFill>
                <a:latin typeface="+mj-lt"/>
                <a:cs typeface="Arial" pitchFamily="34" charset="0"/>
              </a:rPr>
              <a:t>Margin Loan, Collar</a:t>
            </a:r>
            <a:br>
              <a:rPr lang="en-GB" sz="1100" b="1" dirty="0">
                <a:solidFill>
                  <a:srgbClr val="FFFFFF"/>
                </a:solidFill>
                <a:latin typeface="+mj-lt"/>
                <a:cs typeface="Arial" pitchFamily="34" charset="0"/>
              </a:rPr>
            </a:br>
            <a:r>
              <a:rPr lang="en-GB" sz="1100" b="1" dirty="0">
                <a:solidFill>
                  <a:srgbClr val="FFFFFF"/>
                </a:solidFill>
                <a:latin typeface="+mj-lt"/>
                <a:cs typeface="Arial" pitchFamily="34" charset="0"/>
              </a:rPr>
              <a:t>/ Put Financing</a:t>
            </a:r>
          </a:p>
        </p:txBody>
      </p:sp>
      <p:sp>
        <p:nvSpPr>
          <p:cNvPr id="48" name="Title 2"/>
          <p:cNvSpPr txBox="1">
            <a:spLocks/>
          </p:cNvSpPr>
          <p:nvPr/>
        </p:nvSpPr>
        <p:spPr bwMode="gray">
          <a:xfrm>
            <a:off x="1258888" y="333375"/>
            <a:ext cx="6408737" cy="50323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chemeClr val="tx2"/>
                </a:solidFill>
                <a:latin typeface="+mj-lt"/>
                <a:ea typeface="LF_Kai"/>
                <a:cs typeface="+mj-cs"/>
              </a:defRPr>
            </a:lvl1pPr>
            <a:lvl2pPr algn="ctr">
              <a:defRPr sz="2400" b="1">
                <a:solidFill>
                  <a:schemeClr val="tx2"/>
                </a:solidFill>
                <a:latin typeface="Century Gothic" pitchFamily="34" charset="0"/>
              </a:defRPr>
            </a:lvl2pPr>
            <a:lvl3pPr algn="ctr">
              <a:defRPr sz="2400" b="1">
                <a:solidFill>
                  <a:schemeClr val="tx2"/>
                </a:solidFill>
                <a:latin typeface="Century Gothic" pitchFamily="34" charset="0"/>
              </a:defRPr>
            </a:lvl3pPr>
            <a:lvl4pPr algn="ctr">
              <a:defRPr sz="2400" b="1">
                <a:solidFill>
                  <a:schemeClr val="tx2"/>
                </a:solidFill>
                <a:latin typeface="Century Gothic" pitchFamily="34" charset="0"/>
              </a:defRPr>
            </a:lvl4pPr>
            <a:lvl5pPr algn="ctr">
              <a:defRPr sz="2400" b="1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r>
              <a:rPr lang="en-US" dirty="0"/>
              <a:t>Scope of solutions provided by ECM</a:t>
            </a:r>
          </a:p>
        </p:txBody>
      </p:sp>
      <p:sp>
        <p:nvSpPr>
          <p:cNvPr id="52" name="Rectangle 4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5077" y="3264024"/>
            <a:ext cx="844000" cy="3810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lIns="84709" tIns="42355" rIns="84709" bIns="42355" anchor="ctr" anchorCtr="1"/>
          <a:lstStyle/>
          <a:p>
            <a:pPr algn="ctr" defTabSz="841952"/>
            <a:r>
              <a:rPr lang="en-GB" sz="1100" b="1" dirty="0">
                <a:solidFill>
                  <a:schemeClr val="bg1"/>
                </a:solidFill>
                <a:latin typeface="+mj-lt"/>
              </a:rPr>
              <a:t>Financing</a:t>
            </a:r>
          </a:p>
        </p:txBody>
      </p:sp>
      <p:sp>
        <p:nvSpPr>
          <p:cNvPr id="54" name="Rectangle 4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15846" y="4293096"/>
            <a:ext cx="751898" cy="381000"/>
          </a:xfrm>
          <a:prstGeom prst="rect">
            <a:avLst/>
          </a:prstGeom>
          <a:solidFill>
            <a:srgbClr val="01356D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82628" tIns="41315" rIns="82628" bIns="41315" anchor="ctr"/>
          <a:lstStyle/>
          <a:p>
            <a:pPr algn="ctr">
              <a:tabLst>
                <a:tab pos="763598" algn="l"/>
                <a:tab pos="1450266" algn="l"/>
                <a:tab pos="2655496" algn="l"/>
                <a:tab pos="3678375" algn="l"/>
                <a:tab pos="4869360" algn="l"/>
              </a:tabLst>
            </a:pPr>
            <a:r>
              <a:rPr lang="en-GB" sz="1100" b="1" dirty="0">
                <a:solidFill>
                  <a:schemeClr val="bg1"/>
                </a:solidFill>
                <a:latin typeface="+mj-lt"/>
              </a:rPr>
              <a:t>Debt</a:t>
            </a:r>
          </a:p>
        </p:txBody>
      </p:sp>
      <p:sp>
        <p:nvSpPr>
          <p:cNvPr id="57" name="Rectangle 5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15846" y="2348880"/>
            <a:ext cx="751898" cy="381000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lIns="84709" tIns="42355" rIns="84709" bIns="42355" anchor="ctr" anchorCtr="1"/>
          <a:lstStyle/>
          <a:p>
            <a:pPr algn="ctr" defTabSz="841952"/>
            <a:r>
              <a:rPr lang="en-GB" sz="1100" b="1" dirty="0">
                <a:solidFill>
                  <a:schemeClr val="bg1"/>
                </a:solidFill>
                <a:latin typeface="+mj-lt"/>
              </a:rPr>
              <a:t>Equity</a:t>
            </a:r>
            <a:endParaRPr lang="en-GB" sz="1100" b="1" baseline="30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58" name="AutoShape 51"/>
          <p:cNvCxnSpPr>
            <a:cxnSpLocks noChangeShapeType="1"/>
            <a:stCxn id="52" idx="3"/>
            <a:endCxn id="57" idx="1"/>
          </p:cNvCxnSpPr>
          <p:nvPr/>
        </p:nvCxnSpPr>
        <p:spPr bwMode="auto">
          <a:xfrm flipV="1">
            <a:off x="1349077" y="2539380"/>
            <a:ext cx="166769" cy="91514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/>
        </p:spPr>
      </p:cxnSp>
      <p:cxnSp>
        <p:nvCxnSpPr>
          <p:cNvPr id="59" name="AutoShape 52"/>
          <p:cNvCxnSpPr>
            <a:cxnSpLocks noChangeShapeType="1"/>
            <a:stCxn id="52" idx="3"/>
            <a:endCxn id="54" idx="1"/>
          </p:cNvCxnSpPr>
          <p:nvPr/>
        </p:nvCxnSpPr>
        <p:spPr bwMode="auto">
          <a:xfrm>
            <a:off x="1349077" y="3454524"/>
            <a:ext cx="166769" cy="102907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/>
        </p:spPr>
      </p:cxnSp>
      <p:cxnSp>
        <p:nvCxnSpPr>
          <p:cNvPr id="362506" name="Straight Connector 362505"/>
          <p:cNvCxnSpPr>
            <a:stCxn id="57" idx="3"/>
          </p:cNvCxnSpPr>
          <p:nvPr/>
        </p:nvCxnSpPr>
        <p:spPr>
          <a:xfrm>
            <a:off x="2267744" y="2539380"/>
            <a:ext cx="72008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3"/>
          <p:cNvSpPr>
            <a:spLocks noChangeArrowheads="1"/>
          </p:cNvSpPr>
          <p:nvPr/>
        </p:nvSpPr>
        <p:spPr bwMode="gray">
          <a:xfrm>
            <a:off x="1345357" y="402588"/>
            <a:ext cx="365760" cy="365760"/>
          </a:xfrm>
          <a:prstGeom prst="ellipse">
            <a:avLst/>
          </a:prstGeom>
          <a:solidFill>
            <a:srgbClr val="C00000"/>
          </a:solidFill>
          <a:ln w="38100">
            <a:noFill/>
            <a:round/>
            <a:headEnd/>
            <a:tailEnd type="none" w="sm" len="sm"/>
          </a:ln>
          <a:effectLst/>
        </p:spPr>
        <p:txBody>
          <a:bodyPr wrap="none" lIns="36000" tIns="36000" rIns="36000" bIns="360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12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8888" y="1244377"/>
            <a:ext cx="7561906" cy="5184576"/>
          </a:xfrm>
          <a:custGeom>
            <a:avLst/>
            <a:gdLst>
              <a:gd name="connsiteX0" fmla="*/ 0 w 7561906"/>
              <a:gd name="connsiteY0" fmla="*/ 0 h 5184576"/>
              <a:gd name="connsiteX1" fmla="*/ 7561906 w 7561906"/>
              <a:gd name="connsiteY1" fmla="*/ 0 h 5184576"/>
              <a:gd name="connsiteX2" fmla="*/ 7561906 w 7561906"/>
              <a:gd name="connsiteY2" fmla="*/ 5184576 h 5184576"/>
              <a:gd name="connsiteX3" fmla="*/ 0 w 7561906"/>
              <a:gd name="connsiteY3" fmla="*/ 5184576 h 5184576"/>
              <a:gd name="connsiteX4" fmla="*/ 0 w 7561906"/>
              <a:gd name="connsiteY4" fmla="*/ 0 h 5184576"/>
              <a:gd name="connsiteX0" fmla="*/ 0 w 7561906"/>
              <a:gd name="connsiteY0" fmla="*/ 0 h 5184576"/>
              <a:gd name="connsiteX1" fmla="*/ 7561906 w 7561906"/>
              <a:gd name="connsiteY1" fmla="*/ 0 h 5184576"/>
              <a:gd name="connsiteX2" fmla="*/ 7561906 w 7561906"/>
              <a:gd name="connsiteY2" fmla="*/ 5184576 h 5184576"/>
              <a:gd name="connsiteX3" fmla="*/ 1333500 w 7561906"/>
              <a:gd name="connsiteY3" fmla="*/ 2279451 h 5184576"/>
              <a:gd name="connsiteX4" fmla="*/ 0 w 7561906"/>
              <a:gd name="connsiteY4" fmla="*/ 0 h 5184576"/>
              <a:gd name="connsiteX0" fmla="*/ 0 w 7561906"/>
              <a:gd name="connsiteY0" fmla="*/ 0 h 5184576"/>
              <a:gd name="connsiteX1" fmla="*/ 7561906 w 7561906"/>
              <a:gd name="connsiteY1" fmla="*/ 0 h 5184576"/>
              <a:gd name="connsiteX2" fmla="*/ 7561906 w 7561906"/>
              <a:gd name="connsiteY2" fmla="*/ 5184576 h 5184576"/>
              <a:gd name="connsiteX3" fmla="*/ 9525 w 7561906"/>
              <a:gd name="connsiteY3" fmla="*/ 1898451 h 5184576"/>
              <a:gd name="connsiteX4" fmla="*/ 0 w 7561906"/>
              <a:gd name="connsiteY4" fmla="*/ 0 h 5184576"/>
              <a:gd name="connsiteX0" fmla="*/ 0 w 7561906"/>
              <a:gd name="connsiteY0" fmla="*/ 0 h 5184576"/>
              <a:gd name="connsiteX1" fmla="*/ 7561906 w 7561906"/>
              <a:gd name="connsiteY1" fmla="*/ 0 h 5184576"/>
              <a:gd name="connsiteX2" fmla="*/ 7561906 w 7561906"/>
              <a:gd name="connsiteY2" fmla="*/ 5184576 h 5184576"/>
              <a:gd name="connsiteX3" fmla="*/ 3503612 w 7561906"/>
              <a:gd name="connsiteY3" fmla="*/ 3418681 h 5184576"/>
              <a:gd name="connsiteX4" fmla="*/ 9525 w 7561906"/>
              <a:gd name="connsiteY4" fmla="*/ 1898451 h 5184576"/>
              <a:gd name="connsiteX5" fmla="*/ 0 w 7561906"/>
              <a:gd name="connsiteY5" fmla="*/ 0 h 5184576"/>
              <a:gd name="connsiteX0" fmla="*/ 0 w 7561906"/>
              <a:gd name="connsiteY0" fmla="*/ 0 h 5184576"/>
              <a:gd name="connsiteX1" fmla="*/ 7561906 w 7561906"/>
              <a:gd name="connsiteY1" fmla="*/ 0 h 5184576"/>
              <a:gd name="connsiteX2" fmla="*/ 7561906 w 7561906"/>
              <a:gd name="connsiteY2" fmla="*/ 5184576 h 5184576"/>
              <a:gd name="connsiteX3" fmla="*/ 2703512 w 7561906"/>
              <a:gd name="connsiteY3" fmla="*/ 2656681 h 5184576"/>
              <a:gd name="connsiteX4" fmla="*/ 9525 w 7561906"/>
              <a:gd name="connsiteY4" fmla="*/ 1898451 h 5184576"/>
              <a:gd name="connsiteX5" fmla="*/ 0 w 7561906"/>
              <a:gd name="connsiteY5" fmla="*/ 0 h 5184576"/>
              <a:gd name="connsiteX0" fmla="*/ 0 w 7561906"/>
              <a:gd name="connsiteY0" fmla="*/ 0 h 5184576"/>
              <a:gd name="connsiteX1" fmla="*/ 7561906 w 7561906"/>
              <a:gd name="connsiteY1" fmla="*/ 0 h 5184576"/>
              <a:gd name="connsiteX2" fmla="*/ 7561906 w 7561906"/>
              <a:gd name="connsiteY2" fmla="*/ 5184576 h 5184576"/>
              <a:gd name="connsiteX3" fmla="*/ 1027112 w 7561906"/>
              <a:gd name="connsiteY3" fmla="*/ 1923256 h 5184576"/>
              <a:gd name="connsiteX4" fmla="*/ 9525 w 7561906"/>
              <a:gd name="connsiteY4" fmla="*/ 1898451 h 5184576"/>
              <a:gd name="connsiteX5" fmla="*/ 0 w 7561906"/>
              <a:gd name="connsiteY5" fmla="*/ 0 h 5184576"/>
              <a:gd name="connsiteX0" fmla="*/ 0 w 7561906"/>
              <a:gd name="connsiteY0" fmla="*/ 0 h 5184576"/>
              <a:gd name="connsiteX1" fmla="*/ 7561906 w 7561906"/>
              <a:gd name="connsiteY1" fmla="*/ 0 h 5184576"/>
              <a:gd name="connsiteX2" fmla="*/ 7561906 w 7561906"/>
              <a:gd name="connsiteY2" fmla="*/ 5184576 h 5184576"/>
              <a:gd name="connsiteX3" fmla="*/ 3570287 w 7561906"/>
              <a:gd name="connsiteY3" fmla="*/ 3171031 h 5184576"/>
              <a:gd name="connsiteX4" fmla="*/ 1027112 w 7561906"/>
              <a:gd name="connsiteY4" fmla="*/ 1923256 h 5184576"/>
              <a:gd name="connsiteX5" fmla="*/ 9525 w 7561906"/>
              <a:gd name="connsiteY5" fmla="*/ 1898451 h 5184576"/>
              <a:gd name="connsiteX6" fmla="*/ 0 w 7561906"/>
              <a:gd name="connsiteY6" fmla="*/ 0 h 5184576"/>
              <a:gd name="connsiteX0" fmla="*/ 0 w 7561906"/>
              <a:gd name="connsiteY0" fmla="*/ 0 h 5184576"/>
              <a:gd name="connsiteX1" fmla="*/ 7561906 w 7561906"/>
              <a:gd name="connsiteY1" fmla="*/ 0 h 5184576"/>
              <a:gd name="connsiteX2" fmla="*/ 7561906 w 7561906"/>
              <a:gd name="connsiteY2" fmla="*/ 5184576 h 5184576"/>
              <a:gd name="connsiteX3" fmla="*/ 1036637 w 7561906"/>
              <a:gd name="connsiteY3" fmla="*/ 2913856 h 5184576"/>
              <a:gd name="connsiteX4" fmla="*/ 1027112 w 7561906"/>
              <a:gd name="connsiteY4" fmla="*/ 1923256 h 5184576"/>
              <a:gd name="connsiteX5" fmla="*/ 9525 w 7561906"/>
              <a:gd name="connsiteY5" fmla="*/ 1898451 h 5184576"/>
              <a:gd name="connsiteX6" fmla="*/ 0 w 7561906"/>
              <a:gd name="connsiteY6" fmla="*/ 0 h 5184576"/>
              <a:gd name="connsiteX0" fmla="*/ 0 w 7561906"/>
              <a:gd name="connsiteY0" fmla="*/ 0 h 5184576"/>
              <a:gd name="connsiteX1" fmla="*/ 7561906 w 7561906"/>
              <a:gd name="connsiteY1" fmla="*/ 0 h 5184576"/>
              <a:gd name="connsiteX2" fmla="*/ 7561906 w 7561906"/>
              <a:gd name="connsiteY2" fmla="*/ 5184576 h 5184576"/>
              <a:gd name="connsiteX3" fmla="*/ 3598862 w 7561906"/>
              <a:gd name="connsiteY3" fmla="*/ 3818731 h 5184576"/>
              <a:gd name="connsiteX4" fmla="*/ 1036637 w 7561906"/>
              <a:gd name="connsiteY4" fmla="*/ 2913856 h 5184576"/>
              <a:gd name="connsiteX5" fmla="*/ 1027112 w 7561906"/>
              <a:gd name="connsiteY5" fmla="*/ 1923256 h 5184576"/>
              <a:gd name="connsiteX6" fmla="*/ 9525 w 7561906"/>
              <a:gd name="connsiteY6" fmla="*/ 1898451 h 5184576"/>
              <a:gd name="connsiteX7" fmla="*/ 0 w 7561906"/>
              <a:gd name="connsiteY7" fmla="*/ 0 h 5184576"/>
              <a:gd name="connsiteX0" fmla="*/ 0 w 7561906"/>
              <a:gd name="connsiteY0" fmla="*/ 0 h 5184576"/>
              <a:gd name="connsiteX1" fmla="*/ 7561906 w 7561906"/>
              <a:gd name="connsiteY1" fmla="*/ 0 h 5184576"/>
              <a:gd name="connsiteX2" fmla="*/ 7561906 w 7561906"/>
              <a:gd name="connsiteY2" fmla="*/ 5184576 h 5184576"/>
              <a:gd name="connsiteX3" fmla="*/ 1912937 w 7561906"/>
              <a:gd name="connsiteY3" fmla="*/ 2971006 h 5184576"/>
              <a:gd name="connsiteX4" fmla="*/ 1036637 w 7561906"/>
              <a:gd name="connsiteY4" fmla="*/ 2913856 h 5184576"/>
              <a:gd name="connsiteX5" fmla="*/ 1027112 w 7561906"/>
              <a:gd name="connsiteY5" fmla="*/ 1923256 h 5184576"/>
              <a:gd name="connsiteX6" fmla="*/ 9525 w 7561906"/>
              <a:gd name="connsiteY6" fmla="*/ 1898451 h 5184576"/>
              <a:gd name="connsiteX7" fmla="*/ 0 w 7561906"/>
              <a:gd name="connsiteY7" fmla="*/ 0 h 5184576"/>
              <a:gd name="connsiteX0" fmla="*/ 0 w 7561906"/>
              <a:gd name="connsiteY0" fmla="*/ 0 h 5184576"/>
              <a:gd name="connsiteX1" fmla="*/ 7561906 w 7561906"/>
              <a:gd name="connsiteY1" fmla="*/ 0 h 5184576"/>
              <a:gd name="connsiteX2" fmla="*/ 7561906 w 7561906"/>
              <a:gd name="connsiteY2" fmla="*/ 5184576 h 5184576"/>
              <a:gd name="connsiteX3" fmla="*/ 4503737 w 7561906"/>
              <a:gd name="connsiteY3" fmla="*/ 3965798 h 5184576"/>
              <a:gd name="connsiteX4" fmla="*/ 1912937 w 7561906"/>
              <a:gd name="connsiteY4" fmla="*/ 2971006 h 5184576"/>
              <a:gd name="connsiteX5" fmla="*/ 1036637 w 7561906"/>
              <a:gd name="connsiteY5" fmla="*/ 2913856 h 5184576"/>
              <a:gd name="connsiteX6" fmla="*/ 1027112 w 7561906"/>
              <a:gd name="connsiteY6" fmla="*/ 1923256 h 5184576"/>
              <a:gd name="connsiteX7" fmla="*/ 9525 w 7561906"/>
              <a:gd name="connsiteY7" fmla="*/ 1898451 h 5184576"/>
              <a:gd name="connsiteX8" fmla="*/ 0 w 7561906"/>
              <a:gd name="connsiteY8" fmla="*/ 0 h 5184576"/>
              <a:gd name="connsiteX0" fmla="*/ 0 w 7561906"/>
              <a:gd name="connsiteY0" fmla="*/ 0 h 5184576"/>
              <a:gd name="connsiteX1" fmla="*/ 7561906 w 7561906"/>
              <a:gd name="connsiteY1" fmla="*/ 0 h 5184576"/>
              <a:gd name="connsiteX2" fmla="*/ 7561906 w 7561906"/>
              <a:gd name="connsiteY2" fmla="*/ 5184576 h 5184576"/>
              <a:gd name="connsiteX3" fmla="*/ 1912937 w 7561906"/>
              <a:gd name="connsiteY3" fmla="*/ 5137373 h 5184576"/>
              <a:gd name="connsiteX4" fmla="*/ 1912937 w 7561906"/>
              <a:gd name="connsiteY4" fmla="*/ 2971006 h 5184576"/>
              <a:gd name="connsiteX5" fmla="*/ 1036637 w 7561906"/>
              <a:gd name="connsiteY5" fmla="*/ 2913856 h 5184576"/>
              <a:gd name="connsiteX6" fmla="*/ 1027112 w 7561906"/>
              <a:gd name="connsiteY6" fmla="*/ 1923256 h 5184576"/>
              <a:gd name="connsiteX7" fmla="*/ 9525 w 7561906"/>
              <a:gd name="connsiteY7" fmla="*/ 1898451 h 5184576"/>
              <a:gd name="connsiteX8" fmla="*/ 0 w 7561906"/>
              <a:gd name="connsiteY8" fmla="*/ 0 h 5184576"/>
              <a:gd name="connsiteX0" fmla="*/ 0 w 7561906"/>
              <a:gd name="connsiteY0" fmla="*/ 0 h 5184576"/>
              <a:gd name="connsiteX1" fmla="*/ 7561906 w 7561906"/>
              <a:gd name="connsiteY1" fmla="*/ 0 h 5184576"/>
              <a:gd name="connsiteX2" fmla="*/ 7561906 w 7561906"/>
              <a:gd name="connsiteY2" fmla="*/ 5184576 h 5184576"/>
              <a:gd name="connsiteX3" fmla="*/ 1912937 w 7561906"/>
              <a:gd name="connsiteY3" fmla="*/ 5137373 h 5184576"/>
              <a:gd name="connsiteX4" fmla="*/ 1903412 w 7561906"/>
              <a:gd name="connsiteY4" fmla="*/ 2923381 h 5184576"/>
              <a:gd name="connsiteX5" fmla="*/ 1036637 w 7561906"/>
              <a:gd name="connsiteY5" fmla="*/ 2913856 h 5184576"/>
              <a:gd name="connsiteX6" fmla="*/ 1027112 w 7561906"/>
              <a:gd name="connsiteY6" fmla="*/ 1923256 h 5184576"/>
              <a:gd name="connsiteX7" fmla="*/ 9525 w 7561906"/>
              <a:gd name="connsiteY7" fmla="*/ 1898451 h 5184576"/>
              <a:gd name="connsiteX8" fmla="*/ 0 w 7561906"/>
              <a:gd name="connsiteY8" fmla="*/ 0 h 518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61906" h="5184576">
                <a:moveTo>
                  <a:pt x="0" y="0"/>
                </a:moveTo>
                <a:lnTo>
                  <a:pt x="7561906" y="0"/>
                </a:lnTo>
                <a:lnTo>
                  <a:pt x="7561906" y="5184576"/>
                </a:lnTo>
                <a:lnTo>
                  <a:pt x="1912937" y="5137373"/>
                </a:lnTo>
                <a:lnTo>
                  <a:pt x="1903412" y="2923381"/>
                </a:lnTo>
                <a:lnTo>
                  <a:pt x="1036637" y="2913856"/>
                </a:lnTo>
                <a:lnTo>
                  <a:pt x="1027112" y="1923256"/>
                </a:lnTo>
                <a:lnTo>
                  <a:pt x="9525" y="1898451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7687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What DCM &amp; Leveraged Finance teams do 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 bwMode="gray"/>
        <p:txBody>
          <a:bodyPr/>
          <a:lstStyle/>
          <a:p>
            <a:fld id="{12D879E6-4549-42D9-8E3A-78F56EADF63C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4294967295"/>
            <p:custDataLst>
              <p:tags r:id="rId2"/>
            </p:custDataLst>
          </p:nvPr>
        </p:nvSpPr>
        <p:spPr bwMode="gray">
          <a:xfrm>
            <a:off x="1258888" y="3798962"/>
            <a:ext cx="1206500" cy="222091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wrap="square" lIns="83104" tIns="83104" rIns="84433" bIns="83104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lvl="1" indent="0" algn="ctr">
              <a:spcBef>
                <a:spcPts val="100"/>
              </a:spcBef>
              <a:spcAft>
                <a:spcPts val="100"/>
              </a:spcAft>
              <a:buNone/>
              <a:tabLst>
                <a:tab pos="0" algn="l"/>
              </a:tabLst>
            </a:pPr>
            <a:r>
              <a:rPr lang="en-GB" sz="1200" b="1" dirty="0">
                <a:solidFill>
                  <a:schemeClr val="bg1"/>
                </a:solidFill>
                <a:latin typeface="+mj-lt"/>
              </a:rPr>
              <a:t>Leveraged finance</a:t>
            </a: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2547136" y="1495832"/>
            <a:ext cx="6266358" cy="22211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83104" tIns="72000" rIns="83104" bIns="72000" rtlCol="0" anchor="t" anchorCtr="0"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74638" lvl="2" indent="-274638" eaLnBrk="1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Tx/>
              <a:buChar char="•"/>
            </a:pPr>
            <a:r>
              <a:rPr lang="en-GB" sz="1200" b="1" kern="100" dirty="0">
                <a:latin typeface="+mj-lt"/>
                <a:sym typeface="Wingdings"/>
              </a:rPr>
              <a:t>Originating and executing financing mandates </a:t>
            </a:r>
            <a:r>
              <a:rPr lang="en-GB" sz="1200" kern="100" dirty="0">
                <a:latin typeface="+mj-lt"/>
                <a:sym typeface="Wingdings"/>
              </a:rPr>
              <a:t>together with Global Markets product teams</a:t>
            </a:r>
          </a:p>
          <a:p>
            <a:pPr marL="274638" lvl="2" indent="-274638" eaLnBrk="1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Tx/>
              <a:buChar char="•"/>
            </a:pPr>
            <a:r>
              <a:rPr lang="en-GB" sz="1200" b="1" kern="100" dirty="0">
                <a:latin typeface="+mj-lt"/>
                <a:sym typeface="Wingdings"/>
              </a:rPr>
              <a:t>In charge of non dilutive financing </a:t>
            </a:r>
            <a:r>
              <a:rPr lang="en-GB" sz="1200" kern="100" dirty="0">
                <a:latin typeface="+mj-lt"/>
                <a:sym typeface="Wingdings"/>
              </a:rPr>
              <a:t>(mainly senior and hybrid bonds) for Investment Grade clients</a:t>
            </a:r>
          </a:p>
          <a:p>
            <a:pPr marL="274638" lvl="2" indent="-274638" eaLnBrk="1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Tx/>
              <a:buChar char="•"/>
            </a:pPr>
            <a:r>
              <a:rPr lang="en-GB" sz="1200" b="1" kern="100" dirty="0">
                <a:latin typeface="+mj-lt"/>
                <a:sym typeface="Wingdings"/>
              </a:rPr>
              <a:t>Generally organized by issuers types </a:t>
            </a:r>
            <a:r>
              <a:rPr lang="en-GB" sz="1200" kern="100" dirty="0">
                <a:latin typeface="+mj-lt"/>
                <a:sym typeface="Wingdings"/>
              </a:rPr>
              <a:t>: Corporate, FIG, Public, Emerging</a:t>
            </a:r>
          </a:p>
          <a:p>
            <a:pPr marL="274638" lvl="2" indent="-274638" eaLnBrk="1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Tx/>
              <a:buChar char="•"/>
            </a:pPr>
            <a:r>
              <a:rPr lang="en-GB" sz="1200" b="1" kern="100" dirty="0">
                <a:latin typeface="+mj-lt"/>
                <a:sym typeface="Wingdings"/>
              </a:rPr>
              <a:t>Deals are either linked to an acquisition </a:t>
            </a:r>
            <a:r>
              <a:rPr lang="en-GB" sz="1200" kern="100" dirty="0">
                <a:latin typeface="+mj-lt"/>
                <a:sym typeface="Wingdings"/>
              </a:rPr>
              <a:t>(acquisition loan and/or refinancing on capital markets) </a:t>
            </a:r>
            <a:r>
              <a:rPr lang="en-GB" sz="1200" b="1" kern="100" dirty="0">
                <a:latin typeface="+mj-lt"/>
                <a:sym typeface="Wingdings"/>
              </a:rPr>
              <a:t>or made on a stand alone basis </a:t>
            </a:r>
            <a:r>
              <a:rPr lang="en-GB" sz="1200" kern="100" dirty="0">
                <a:latin typeface="+mj-lt"/>
                <a:sym typeface="Wingdings"/>
              </a:rPr>
              <a:t>(refinancing)</a:t>
            </a:r>
          </a:p>
          <a:p>
            <a:pPr marL="274638" lvl="2" indent="-274638" eaLnBrk="1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Tx/>
              <a:buChar char="•"/>
            </a:pPr>
            <a:r>
              <a:rPr lang="en-GB" sz="1200" b="1" kern="100" dirty="0">
                <a:latin typeface="+mj-lt"/>
                <a:sym typeface="Wingdings"/>
              </a:rPr>
              <a:t>Commercial Banks also have a lending activity </a:t>
            </a:r>
            <a:r>
              <a:rPr lang="en-GB" sz="1200" kern="100" dirty="0">
                <a:latin typeface="+mj-lt"/>
                <a:sym typeface="Wingdings"/>
              </a:rPr>
              <a:t>(bank loans): Corporate Banking that can be merged with DCM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gray">
          <a:xfrm>
            <a:off x="2547136" y="3800746"/>
            <a:ext cx="6266358" cy="2221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lIns="83104" tIns="72000" rIns="83104" bIns="72000" rtlCol="0" anchor="t" anchorCtr="0"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74638" lvl="2" indent="-274638" eaLnBrk="1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Tx/>
              <a:buChar char="•"/>
            </a:pPr>
            <a:r>
              <a:rPr lang="en-GB" sz="1200" b="1" kern="100" dirty="0">
                <a:latin typeface="+mj-lt"/>
                <a:sym typeface="Wingdings"/>
              </a:rPr>
              <a:t>All transactions involving issuance of non-investment grade bank debt/loans, mezzanine financing or high yield bonds </a:t>
            </a:r>
            <a:r>
              <a:rPr lang="en-GB" sz="1200" kern="100" dirty="0">
                <a:latin typeface="+mj-lt"/>
                <a:sym typeface="Wingdings"/>
              </a:rPr>
              <a:t>for corporate or sponsor clients</a:t>
            </a:r>
          </a:p>
          <a:p>
            <a:pPr marL="274638" lvl="2" indent="-274638" eaLnBrk="1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Tx/>
              <a:buChar char="•"/>
            </a:pPr>
            <a:r>
              <a:rPr lang="en-GB" sz="1200" kern="100" dirty="0">
                <a:latin typeface="+mj-lt"/>
                <a:sym typeface="Wingdings"/>
              </a:rPr>
              <a:t>The purpose if issuing non-investment grade debt is typically one of the following:</a:t>
            </a:r>
          </a:p>
          <a:p>
            <a:pPr marL="550863" lvl="2" indent="-274638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  <a:buFont typeface="Century Gothic" pitchFamily="34" charset="0"/>
              <a:buChar char="–"/>
            </a:pPr>
            <a:r>
              <a:rPr lang="en-GB" sz="1200" b="1" kern="100" dirty="0">
                <a:latin typeface="+mj-lt"/>
                <a:sym typeface="Wingdings"/>
              </a:rPr>
              <a:t>Refinancing of Existing Debt to extend maturity profile (Corporate Clients)</a:t>
            </a:r>
          </a:p>
          <a:p>
            <a:pPr marL="550863" lvl="2" indent="-274638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  <a:buFont typeface="Century Gothic" pitchFamily="34" charset="0"/>
              <a:buChar char="–"/>
            </a:pPr>
            <a:r>
              <a:rPr lang="en-GB" sz="1200" b="1" kern="100" dirty="0">
                <a:latin typeface="+mj-lt"/>
                <a:sym typeface="Wingdings"/>
              </a:rPr>
              <a:t>Financing of an acquisition by a financial sponsor (Private Equity Clients)</a:t>
            </a:r>
          </a:p>
        </p:txBody>
      </p:sp>
      <p:sp>
        <p:nvSpPr>
          <p:cNvPr id="16" name="Oval 3"/>
          <p:cNvSpPr>
            <a:spLocks noChangeArrowheads="1"/>
          </p:cNvSpPr>
          <p:nvPr/>
        </p:nvSpPr>
        <p:spPr bwMode="gray">
          <a:xfrm>
            <a:off x="1345357" y="402588"/>
            <a:ext cx="365760" cy="365760"/>
          </a:xfrm>
          <a:prstGeom prst="ellipse">
            <a:avLst/>
          </a:prstGeom>
          <a:solidFill>
            <a:srgbClr val="C00000"/>
          </a:solidFill>
          <a:ln w="38100">
            <a:noFill/>
            <a:round/>
            <a:headEnd/>
            <a:tailEnd type="none" w="sm" len="sm"/>
          </a:ln>
          <a:effectLst/>
        </p:spPr>
        <p:txBody>
          <a:bodyPr wrap="none" lIns="36000" tIns="36000" rIns="36000" bIns="360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12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17" name="Text Placeholder 13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1258888" y="1496086"/>
            <a:ext cx="1206500" cy="222091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83104" tIns="83104" rIns="84433" bIns="83104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>
              <a:spcBef>
                <a:spcPts val="100"/>
              </a:spcBef>
              <a:spcAft>
                <a:spcPts val="100"/>
              </a:spcAft>
              <a:buFont typeface="Arial" charset="0"/>
              <a:buNone/>
              <a:tabLst>
                <a:tab pos="0" algn="l"/>
              </a:tabLst>
            </a:pPr>
            <a:r>
              <a:rPr lang="en-GB" sz="1200" b="1" kern="0" dirty="0">
                <a:solidFill>
                  <a:schemeClr val="bg1"/>
                </a:solidFill>
              </a:rPr>
              <a:t>Debt Capital Markets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2464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Overview of financing instruments </a:t>
            </a:r>
          </a:p>
        </p:txBody>
      </p:sp>
      <p:sp>
        <p:nvSpPr>
          <p:cNvPr id="45" name="Rectangle 4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59632" y="2837366"/>
            <a:ext cx="751897" cy="3810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/>
        </p:spPr>
        <p:txBody>
          <a:bodyPr lIns="84709" tIns="42355" rIns="84709" bIns="42355" anchor="ctr" anchorCtr="1"/>
          <a:lstStyle/>
          <a:p>
            <a:pPr algn="ctr" defTabSz="841952"/>
            <a:r>
              <a:rPr lang="en-GB" sz="900" b="1" dirty="0">
                <a:solidFill>
                  <a:schemeClr val="bg1"/>
                </a:solidFill>
                <a:latin typeface="+mj-lt"/>
              </a:rPr>
              <a:t>Financing</a:t>
            </a:r>
          </a:p>
        </p:txBody>
      </p:sp>
      <p:sp>
        <p:nvSpPr>
          <p:cNvPr id="46" name="Rectangle 4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95735" y="4102229"/>
            <a:ext cx="751898" cy="381000"/>
          </a:xfrm>
          <a:prstGeom prst="rect">
            <a:avLst/>
          </a:prstGeom>
          <a:solidFill>
            <a:schemeClr val="accent6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82628" tIns="41315" rIns="82628" bIns="41315" anchor="ctr"/>
          <a:lstStyle/>
          <a:p>
            <a:pPr algn="ctr">
              <a:tabLst>
                <a:tab pos="763598" algn="l"/>
                <a:tab pos="1450266" algn="l"/>
                <a:tab pos="2655496" algn="l"/>
                <a:tab pos="3678375" algn="l"/>
                <a:tab pos="4869360" algn="l"/>
              </a:tabLst>
            </a:pPr>
            <a:r>
              <a:rPr lang="en-GB" sz="900" b="1" dirty="0">
                <a:solidFill>
                  <a:schemeClr val="bg1"/>
                </a:solidFill>
                <a:latin typeface="+mj-lt"/>
              </a:rPr>
              <a:t>Debt</a:t>
            </a:r>
          </a:p>
        </p:txBody>
      </p:sp>
      <p:sp>
        <p:nvSpPr>
          <p:cNvPr id="47" name="Rectangle 5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95735" y="1495461"/>
            <a:ext cx="751898" cy="381000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/>
        </p:spPr>
        <p:txBody>
          <a:bodyPr lIns="84709" tIns="42355" rIns="84709" bIns="42355" anchor="ctr" anchorCtr="1"/>
          <a:lstStyle/>
          <a:p>
            <a:pPr algn="ctr" defTabSz="841952"/>
            <a:r>
              <a:rPr lang="en-GB" sz="900" b="1" dirty="0">
                <a:solidFill>
                  <a:schemeClr val="bg1"/>
                </a:solidFill>
                <a:latin typeface="+mj-lt"/>
              </a:rPr>
              <a:t>Equity</a:t>
            </a:r>
            <a:endParaRPr lang="en-GB" sz="900" b="1" baseline="30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48" name="AutoShape 51"/>
          <p:cNvCxnSpPr>
            <a:cxnSpLocks noChangeShapeType="1"/>
            <a:stCxn id="45" idx="3"/>
            <a:endCxn id="47" idx="1"/>
          </p:cNvCxnSpPr>
          <p:nvPr/>
        </p:nvCxnSpPr>
        <p:spPr bwMode="auto">
          <a:xfrm flipV="1">
            <a:off x="2011529" y="1685961"/>
            <a:ext cx="184206" cy="134190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51" name="AutoShape 52"/>
          <p:cNvCxnSpPr>
            <a:cxnSpLocks noChangeShapeType="1"/>
            <a:stCxn id="45" idx="3"/>
            <a:endCxn id="46" idx="1"/>
          </p:cNvCxnSpPr>
          <p:nvPr/>
        </p:nvCxnSpPr>
        <p:spPr bwMode="auto">
          <a:xfrm>
            <a:off x="2011529" y="3027866"/>
            <a:ext cx="184206" cy="12648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52" name="AutoShape 58"/>
          <p:cNvCxnSpPr>
            <a:cxnSpLocks noChangeShapeType="1"/>
            <a:stCxn id="46" idx="3"/>
            <a:endCxn id="73" idx="1"/>
          </p:cNvCxnSpPr>
          <p:nvPr/>
        </p:nvCxnSpPr>
        <p:spPr bwMode="auto">
          <a:xfrm flipV="1">
            <a:off x="2947633" y="3439682"/>
            <a:ext cx="235707" cy="85304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3" name="AutoShape 59"/>
          <p:cNvCxnSpPr>
            <a:cxnSpLocks noChangeShapeType="1"/>
            <a:stCxn id="46" idx="3"/>
            <a:endCxn id="86" idx="1"/>
          </p:cNvCxnSpPr>
          <p:nvPr/>
        </p:nvCxnSpPr>
        <p:spPr bwMode="auto">
          <a:xfrm>
            <a:off x="2947633" y="4292729"/>
            <a:ext cx="235707" cy="87826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54" name="AutoShape 60"/>
          <p:cNvCxnSpPr>
            <a:cxnSpLocks noChangeShapeType="1"/>
            <a:stCxn id="73" idx="3"/>
            <a:endCxn id="81" idx="1"/>
          </p:cNvCxnSpPr>
          <p:nvPr/>
        </p:nvCxnSpPr>
        <p:spPr bwMode="auto">
          <a:xfrm flipV="1">
            <a:off x="3935238" y="2777134"/>
            <a:ext cx="210705" cy="66254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55" name="AutoShape 61"/>
          <p:cNvCxnSpPr>
            <a:cxnSpLocks noChangeShapeType="1"/>
            <a:stCxn id="73" idx="3"/>
            <a:endCxn id="74" idx="1"/>
          </p:cNvCxnSpPr>
          <p:nvPr/>
        </p:nvCxnSpPr>
        <p:spPr bwMode="auto">
          <a:xfrm>
            <a:off x="3935238" y="3439682"/>
            <a:ext cx="210705" cy="52947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56" name="AutoShape 62"/>
          <p:cNvCxnSpPr>
            <a:cxnSpLocks noChangeShapeType="1"/>
            <a:stCxn id="86" idx="3"/>
            <a:endCxn id="88" idx="1"/>
          </p:cNvCxnSpPr>
          <p:nvPr/>
        </p:nvCxnSpPr>
        <p:spPr bwMode="auto">
          <a:xfrm flipV="1">
            <a:off x="3935238" y="4878236"/>
            <a:ext cx="210705" cy="29275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57" name="AutoShape 63"/>
          <p:cNvCxnSpPr>
            <a:cxnSpLocks noChangeShapeType="1"/>
            <a:stCxn id="86" idx="3"/>
            <a:endCxn id="87" idx="1"/>
          </p:cNvCxnSpPr>
          <p:nvPr/>
        </p:nvCxnSpPr>
        <p:spPr bwMode="auto">
          <a:xfrm>
            <a:off x="3935238" y="5170991"/>
            <a:ext cx="210705" cy="29975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58" name="AutoShape 64"/>
          <p:cNvCxnSpPr>
            <a:cxnSpLocks noChangeShapeType="1"/>
            <a:stCxn id="88" idx="3"/>
            <a:endCxn id="79" idx="1"/>
          </p:cNvCxnSpPr>
          <p:nvPr/>
        </p:nvCxnSpPr>
        <p:spPr bwMode="auto">
          <a:xfrm>
            <a:off x="4897840" y="4878236"/>
            <a:ext cx="23668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59" name="AutoShape 65"/>
          <p:cNvCxnSpPr>
            <a:cxnSpLocks noChangeShapeType="1"/>
            <a:stCxn id="87" idx="3"/>
            <a:endCxn id="80" idx="1"/>
          </p:cNvCxnSpPr>
          <p:nvPr/>
        </p:nvCxnSpPr>
        <p:spPr bwMode="auto">
          <a:xfrm>
            <a:off x="4897840" y="5470748"/>
            <a:ext cx="23668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0" name="AutoShape 66"/>
          <p:cNvCxnSpPr>
            <a:cxnSpLocks noChangeShapeType="1"/>
            <a:stCxn id="74" idx="3"/>
            <a:endCxn id="77" idx="1"/>
          </p:cNvCxnSpPr>
          <p:nvPr/>
        </p:nvCxnSpPr>
        <p:spPr bwMode="auto">
          <a:xfrm flipV="1">
            <a:off x="4897840" y="3694616"/>
            <a:ext cx="236682" cy="27454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61" name="AutoShape 67"/>
          <p:cNvCxnSpPr>
            <a:cxnSpLocks noChangeShapeType="1"/>
            <a:stCxn id="74" idx="3"/>
            <a:endCxn id="78" idx="1"/>
          </p:cNvCxnSpPr>
          <p:nvPr/>
        </p:nvCxnSpPr>
        <p:spPr bwMode="auto">
          <a:xfrm>
            <a:off x="4897840" y="3969160"/>
            <a:ext cx="236682" cy="31796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62" name="AutoShape 68"/>
          <p:cNvCxnSpPr>
            <a:cxnSpLocks noChangeShapeType="1"/>
            <a:stCxn id="81" idx="3"/>
            <a:endCxn id="75" idx="1"/>
          </p:cNvCxnSpPr>
          <p:nvPr/>
        </p:nvCxnSpPr>
        <p:spPr bwMode="auto">
          <a:xfrm flipV="1">
            <a:off x="4897840" y="2512395"/>
            <a:ext cx="236682" cy="264739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63" name="AutoShape 69"/>
          <p:cNvCxnSpPr>
            <a:cxnSpLocks noChangeShapeType="1"/>
            <a:stCxn id="81" idx="3"/>
            <a:endCxn id="76" idx="1"/>
          </p:cNvCxnSpPr>
          <p:nvPr/>
        </p:nvCxnSpPr>
        <p:spPr bwMode="auto">
          <a:xfrm>
            <a:off x="4897840" y="2777133"/>
            <a:ext cx="236682" cy="32637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64" name="AutoShape 70"/>
          <p:cNvCxnSpPr>
            <a:cxnSpLocks noChangeShapeType="1"/>
            <a:stCxn id="77" idx="3"/>
            <a:endCxn id="83" idx="1"/>
          </p:cNvCxnSpPr>
          <p:nvPr/>
        </p:nvCxnSpPr>
        <p:spPr bwMode="auto">
          <a:xfrm>
            <a:off x="5886420" y="3694616"/>
            <a:ext cx="229465" cy="273143"/>
          </a:xfrm>
          <a:prstGeom prst="bentConnector3">
            <a:avLst>
              <a:gd name="adj1" fmla="val 4968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65" name="AutoShape 71"/>
          <p:cNvCxnSpPr>
            <a:cxnSpLocks noChangeShapeType="1"/>
            <a:stCxn id="76" idx="3"/>
            <a:endCxn id="82" idx="1"/>
          </p:cNvCxnSpPr>
          <p:nvPr/>
        </p:nvCxnSpPr>
        <p:spPr bwMode="auto">
          <a:xfrm flipV="1">
            <a:off x="5886420" y="2777133"/>
            <a:ext cx="229465" cy="326372"/>
          </a:xfrm>
          <a:prstGeom prst="bentConnector3">
            <a:avLst>
              <a:gd name="adj1" fmla="val 4968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66" name="AutoShape 72"/>
          <p:cNvCxnSpPr>
            <a:cxnSpLocks noChangeShapeType="1"/>
            <a:stCxn id="76" idx="3"/>
            <a:endCxn id="84" idx="1"/>
          </p:cNvCxnSpPr>
          <p:nvPr/>
        </p:nvCxnSpPr>
        <p:spPr bwMode="auto">
          <a:xfrm>
            <a:off x="5886420" y="3103505"/>
            <a:ext cx="229465" cy="280147"/>
          </a:xfrm>
          <a:prstGeom prst="bentConnector3">
            <a:avLst>
              <a:gd name="adj1" fmla="val 4968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67" name="AutoShape 73"/>
          <p:cNvCxnSpPr>
            <a:cxnSpLocks noChangeShapeType="1"/>
            <a:stCxn id="82" idx="3"/>
            <a:endCxn id="85" idx="1"/>
          </p:cNvCxnSpPr>
          <p:nvPr/>
        </p:nvCxnSpPr>
        <p:spPr bwMode="auto">
          <a:xfrm>
            <a:off x="6867784" y="2777133"/>
            <a:ext cx="22946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8" name="AutoShape 74"/>
          <p:cNvCxnSpPr>
            <a:cxnSpLocks noChangeShapeType="1"/>
            <a:stCxn id="84" idx="3"/>
            <a:endCxn id="89" idx="1"/>
          </p:cNvCxnSpPr>
          <p:nvPr/>
        </p:nvCxnSpPr>
        <p:spPr bwMode="auto">
          <a:xfrm>
            <a:off x="6867784" y="3383652"/>
            <a:ext cx="22946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69" name="AutoShape 75"/>
          <p:cNvCxnSpPr>
            <a:cxnSpLocks noChangeShapeType="1"/>
            <a:stCxn id="84" idx="3"/>
            <a:endCxn id="90" idx="1"/>
          </p:cNvCxnSpPr>
          <p:nvPr/>
        </p:nvCxnSpPr>
        <p:spPr bwMode="auto">
          <a:xfrm>
            <a:off x="6867784" y="3383653"/>
            <a:ext cx="229465" cy="404812"/>
          </a:xfrm>
          <a:prstGeom prst="bentConnector3">
            <a:avLst>
              <a:gd name="adj1" fmla="val 4968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70" name="AutoShape 76"/>
          <p:cNvCxnSpPr>
            <a:cxnSpLocks noChangeShapeType="1"/>
            <a:stCxn id="90" idx="3"/>
            <a:endCxn id="91" idx="1"/>
          </p:cNvCxnSpPr>
          <p:nvPr/>
        </p:nvCxnSpPr>
        <p:spPr bwMode="auto">
          <a:xfrm flipV="1">
            <a:off x="7849147" y="3586758"/>
            <a:ext cx="213591" cy="20170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71" name="AutoShape 77"/>
          <p:cNvCxnSpPr>
            <a:cxnSpLocks noChangeShapeType="1"/>
            <a:stCxn id="90" idx="3"/>
            <a:endCxn id="92" idx="1"/>
          </p:cNvCxnSpPr>
          <p:nvPr/>
        </p:nvCxnSpPr>
        <p:spPr bwMode="auto">
          <a:xfrm>
            <a:off x="7849147" y="3788464"/>
            <a:ext cx="213591" cy="21291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72" name="AutoShape 78"/>
          <p:cNvCxnSpPr>
            <a:cxnSpLocks noChangeShapeType="1"/>
            <a:stCxn id="75" idx="3"/>
            <a:endCxn id="85" idx="0"/>
          </p:cNvCxnSpPr>
          <p:nvPr/>
        </p:nvCxnSpPr>
        <p:spPr bwMode="auto">
          <a:xfrm>
            <a:off x="5886420" y="2512395"/>
            <a:ext cx="1587500" cy="74239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</p:cxnSp>
      <p:sp>
        <p:nvSpPr>
          <p:cNvPr id="73" name="Rectangle 7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83340" y="3249182"/>
            <a:ext cx="751898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82628" tIns="41315" rIns="82628" bIns="41315" anchor="ctr"/>
          <a:lstStyle/>
          <a:p>
            <a:pPr algn="ctr">
              <a:tabLst>
                <a:tab pos="763598" algn="l"/>
                <a:tab pos="1450266" algn="l"/>
                <a:tab pos="2655496" algn="l"/>
                <a:tab pos="3678375" algn="l"/>
                <a:tab pos="4869360" algn="l"/>
              </a:tabLst>
            </a:pPr>
            <a:r>
              <a:rPr lang="en-GB" sz="9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Senior</a:t>
            </a:r>
            <a:br>
              <a:rPr lang="en-GB" sz="9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en-GB" sz="9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Financing</a:t>
            </a:r>
          </a:p>
        </p:txBody>
      </p:sp>
      <p:sp>
        <p:nvSpPr>
          <p:cNvPr id="74" name="Rectangle 8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45943" y="3778660"/>
            <a:ext cx="751897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82628" tIns="41315" rIns="82628" bIns="41315" anchor="ctr"/>
          <a:lstStyle/>
          <a:p>
            <a:pPr algn="ctr">
              <a:tabLst>
                <a:tab pos="763598" algn="l"/>
                <a:tab pos="1450266" algn="l"/>
                <a:tab pos="2655496" algn="l"/>
                <a:tab pos="3678375" algn="l"/>
                <a:tab pos="4869360" algn="l"/>
              </a:tabLst>
            </a:pPr>
            <a:r>
              <a:rPr lang="en-GB" sz="900" b="1" dirty="0">
                <a:solidFill>
                  <a:schemeClr val="bg1"/>
                </a:solidFill>
                <a:latin typeface="+mj-lt"/>
              </a:rPr>
              <a:t>Secured</a:t>
            </a:r>
          </a:p>
        </p:txBody>
      </p:sp>
      <p:sp>
        <p:nvSpPr>
          <p:cNvPr id="75" name="Rectangle 8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34522" y="2321895"/>
            <a:ext cx="751898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82628" tIns="41315" rIns="82628" bIns="41315" anchor="ctr"/>
          <a:lstStyle/>
          <a:p>
            <a:pPr algn="ctr">
              <a:tabLst>
                <a:tab pos="763598" algn="l"/>
                <a:tab pos="1450266" algn="l"/>
                <a:tab pos="2655496" algn="l"/>
                <a:tab pos="3678375" algn="l"/>
                <a:tab pos="4869360" algn="l"/>
              </a:tabLst>
            </a:pPr>
            <a:r>
              <a:rPr lang="en-GB" sz="900" b="1" dirty="0">
                <a:solidFill>
                  <a:schemeClr val="bg1"/>
                </a:solidFill>
                <a:latin typeface="+mj-lt"/>
              </a:rPr>
              <a:t>No</a:t>
            </a:r>
            <a:br>
              <a:rPr lang="en-GB" sz="900" b="1" dirty="0">
                <a:solidFill>
                  <a:schemeClr val="bg1"/>
                </a:solidFill>
                <a:latin typeface="+mj-lt"/>
              </a:rPr>
            </a:br>
            <a:r>
              <a:rPr lang="en-GB" sz="900" b="1" dirty="0">
                <a:solidFill>
                  <a:schemeClr val="bg1"/>
                </a:solidFill>
                <a:latin typeface="+mj-lt"/>
              </a:rPr>
              <a:t>Rating</a:t>
            </a:r>
          </a:p>
        </p:txBody>
      </p:sp>
      <p:sp>
        <p:nvSpPr>
          <p:cNvPr id="76" name="Rectangle 8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134522" y="2913005"/>
            <a:ext cx="751898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82628" tIns="41315" rIns="82628" bIns="41315" anchor="ctr"/>
          <a:lstStyle/>
          <a:p>
            <a:pPr algn="ctr">
              <a:tabLst>
                <a:tab pos="763598" algn="l"/>
                <a:tab pos="1450266" algn="l"/>
                <a:tab pos="2655496" algn="l"/>
                <a:tab pos="3678375" algn="l"/>
                <a:tab pos="4869360" algn="l"/>
              </a:tabLst>
            </a:pPr>
            <a:r>
              <a:rPr lang="en-GB" sz="900" b="1" dirty="0">
                <a:solidFill>
                  <a:schemeClr val="bg1"/>
                </a:solidFill>
                <a:latin typeface="+mj-lt"/>
              </a:rPr>
              <a:t>With</a:t>
            </a:r>
            <a:br>
              <a:rPr lang="en-GB" sz="900" b="1" dirty="0">
                <a:solidFill>
                  <a:schemeClr val="bg1"/>
                </a:solidFill>
                <a:latin typeface="+mj-lt"/>
              </a:rPr>
            </a:br>
            <a:r>
              <a:rPr lang="en-GB" sz="900" b="1" dirty="0">
                <a:solidFill>
                  <a:schemeClr val="bg1"/>
                </a:solidFill>
                <a:latin typeface="+mj-lt"/>
              </a:rPr>
              <a:t>Rating</a:t>
            </a:r>
          </a:p>
        </p:txBody>
      </p:sp>
      <p:sp>
        <p:nvSpPr>
          <p:cNvPr id="77" name="Rectangle 8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34522" y="3504116"/>
            <a:ext cx="751898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82628" tIns="41315" rIns="82628" bIns="41315" anchor="ctr"/>
          <a:lstStyle/>
          <a:p>
            <a:pPr algn="ctr">
              <a:tabLst>
                <a:tab pos="763598" algn="l"/>
                <a:tab pos="1450266" algn="l"/>
                <a:tab pos="2655496" algn="l"/>
                <a:tab pos="3678375" algn="l"/>
                <a:tab pos="4869360" algn="l"/>
              </a:tabLst>
            </a:pPr>
            <a:r>
              <a:rPr lang="en-GB" sz="900" b="1" dirty="0">
                <a:solidFill>
                  <a:schemeClr val="bg1"/>
                </a:solidFill>
                <a:latin typeface="+mj-lt"/>
              </a:rPr>
              <a:t>Structured</a:t>
            </a:r>
            <a:br>
              <a:rPr lang="en-GB" sz="900" b="1" dirty="0">
                <a:solidFill>
                  <a:schemeClr val="bg1"/>
                </a:solidFill>
                <a:latin typeface="+mj-lt"/>
              </a:rPr>
            </a:br>
            <a:r>
              <a:rPr lang="en-GB" sz="900" b="1" dirty="0">
                <a:solidFill>
                  <a:schemeClr val="bg1"/>
                </a:solidFill>
                <a:latin typeface="+mj-lt"/>
              </a:rPr>
              <a:t>Finance</a:t>
            </a:r>
          </a:p>
        </p:txBody>
      </p:sp>
      <p:sp>
        <p:nvSpPr>
          <p:cNvPr id="78" name="Rectangle 8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134522" y="4096626"/>
            <a:ext cx="751898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82628" tIns="41315" rIns="82628" bIns="41315" anchor="ctr"/>
          <a:lstStyle/>
          <a:p>
            <a:pPr algn="ctr">
              <a:tabLst>
                <a:tab pos="763598" algn="l"/>
                <a:tab pos="1450266" algn="l"/>
                <a:tab pos="2655496" algn="l"/>
                <a:tab pos="3678375" algn="l"/>
                <a:tab pos="4869360" algn="l"/>
              </a:tabLst>
            </a:pPr>
            <a:r>
              <a:rPr lang="en-GB" sz="900" b="1" dirty="0">
                <a:solidFill>
                  <a:schemeClr val="bg1"/>
                </a:solidFill>
                <a:latin typeface="+mj-lt"/>
              </a:rPr>
              <a:t>Project</a:t>
            </a:r>
            <a:br>
              <a:rPr lang="en-GB" sz="900" b="1" dirty="0">
                <a:solidFill>
                  <a:schemeClr val="bg1"/>
                </a:solidFill>
                <a:latin typeface="+mj-lt"/>
              </a:rPr>
            </a:br>
            <a:r>
              <a:rPr lang="en-GB" sz="900" b="1" dirty="0">
                <a:solidFill>
                  <a:schemeClr val="bg1"/>
                </a:solidFill>
                <a:latin typeface="+mj-lt"/>
              </a:rPr>
              <a:t>Finance</a:t>
            </a:r>
          </a:p>
        </p:txBody>
      </p:sp>
      <p:sp>
        <p:nvSpPr>
          <p:cNvPr id="79" name="Rectangle 8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134522" y="4687736"/>
            <a:ext cx="751898" cy="381000"/>
          </a:xfrm>
          <a:prstGeom prst="rect">
            <a:avLst/>
          </a:prstGeom>
          <a:solidFill>
            <a:srgbClr val="7030A0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82628" tIns="41315" rIns="82628" bIns="41315" anchor="ctr"/>
          <a:lstStyle/>
          <a:p>
            <a:pPr algn="ctr">
              <a:tabLst>
                <a:tab pos="763598" algn="l"/>
                <a:tab pos="1450266" algn="l"/>
                <a:tab pos="2655496" algn="l"/>
                <a:tab pos="3678375" algn="l"/>
                <a:tab pos="4869360" algn="l"/>
              </a:tabLst>
            </a:pPr>
            <a:r>
              <a:rPr lang="en-GB" sz="900" b="1" dirty="0">
                <a:solidFill>
                  <a:schemeClr val="bg1"/>
                </a:solidFill>
                <a:latin typeface="+mj-lt"/>
              </a:rPr>
              <a:t>US Market</a:t>
            </a:r>
          </a:p>
        </p:txBody>
      </p:sp>
      <p:sp>
        <p:nvSpPr>
          <p:cNvPr id="80" name="Rectangle 8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34522" y="5280248"/>
            <a:ext cx="751898" cy="381000"/>
          </a:xfrm>
          <a:prstGeom prst="rect">
            <a:avLst/>
          </a:prstGeom>
          <a:solidFill>
            <a:srgbClr val="7030A0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82628" tIns="41315" rIns="82628" bIns="41315" anchor="ctr"/>
          <a:lstStyle/>
          <a:p>
            <a:pPr algn="ctr">
              <a:tabLst>
                <a:tab pos="763598" algn="l"/>
                <a:tab pos="1450266" algn="l"/>
                <a:tab pos="2655496" algn="l"/>
                <a:tab pos="3678375" algn="l"/>
                <a:tab pos="4869360" algn="l"/>
              </a:tabLst>
            </a:pPr>
            <a:r>
              <a:rPr lang="en-GB" sz="900" b="1" dirty="0">
                <a:solidFill>
                  <a:schemeClr val="bg1"/>
                </a:solidFill>
                <a:latin typeface="+mj-lt"/>
              </a:rPr>
              <a:t>European</a:t>
            </a:r>
            <a:br>
              <a:rPr lang="en-GB" sz="900" b="1" dirty="0">
                <a:solidFill>
                  <a:schemeClr val="bg1"/>
                </a:solidFill>
                <a:latin typeface="+mj-lt"/>
              </a:rPr>
            </a:br>
            <a:r>
              <a:rPr lang="en-GB" sz="900" b="1" dirty="0">
                <a:solidFill>
                  <a:schemeClr val="bg1"/>
                </a:solidFill>
                <a:latin typeface="+mj-lt"/>
              </a:rPr>
              <a:t>Market</a:t>
            </a:r>
          </a:p>
        </p:txBody>
      </p:sp>
      <p:sp>
        <p:nvSpPr>
          <p:cNvPr id="81" name="Rectangle 8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45943" y="2586633"/>
            <a:ext cx="751897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82628" tIns="41315" rIns="82628" bIns="41315" anchor="ctr"/>
          <a:lstStyle/>
          <a:p>
            <a:pPr algn="ctr">
              <a:tabLst>
                <a:tab pos="763598" algn="l"/>
                <a:tab pos="1450266" algn="l"/>
                <a:tab pos="2655496" algn="l"/>
                <a:tab pos="3678375" algn="l"/>
                <a:tab pos="4869360" algn="l"/>
              </a:tabLst>
            </a:pPr>
            <a:r>
              <a:rPr lang="en-GB" sz="900" b="1" dirty="0">
                <a:solidFill>
                  <a:schemeClr val="bg1"/>
                </a:solidFill>
                <a:latin typeface="+mj-lt"/>
              </a:rPr>
              <a:t>Unsecured</a:t>
            </a:r>
          </a:p>
        </p:txBody>
      </p:sp>
      <p:sp>
        <p:nvSpPr>
          <p:cNvPr id="82" name="Rectangle 8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115885" y="2586633"/>
            <a:ext cx="751898" cy="381000"/>
          </a:xfrm>
          <a:prstGeom prst="rect">
            <a:avLst/>
          </a:prstGeom>
          <a:solidFill>
            <a:srgbClr val="2F2F91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82628" tIns="41315" rIns="82628" bIns="41315" anchor="ctr"/>
          <a:lstStyle/>
          <a:p>
            <a:pPr algn="ctr">
              <a:tabLst>
                <a:tab pos="763598" algn="l"/>
                <a:tab pos="1450266" algn="l"/>
                <a:tab pos="2655496" algn="l"/>
                <a:tab pos="3678375" algn="l"/>
                <a:tab pos="4869360" algn="l"/>
              </a:tabLst>
            </a:pPr>
            <a:r>
              <a:rPr lang="en-GB" sz="900" b="1" dirty="0">
                <a:solidFill>
                  <a:schemeClr val="bg1"/>
                </a:solidFill>
                <a:latin typeface="+mj-lt"/>
              </a:rPr>
              <a:t>High Yield</a:t>
            </a:r>
          </a:p>
          <a:p>
            <a:pPr algn="ctr">
              <a:tabLst>
                <a:tab pos="763598" algn="l"/>
                <a:tab pos="1450266" algn="l"/>
                <a:tab pos="2655496" algn="l"/>
                <a:tab pos="3678375" algn="l"/>
                <a:tab pos="4869360" algn="l"/>
              </a:tabLst>
            </a:pPr>
            <a:r>
              <a:rPr lang="en-GB" sz="900" b="1" dirty="0">
                <a:solidFill>
                  <a:schemeClr val="bg1"/>
                </a:solidFill>
                <a:latin typeface="+mj-lt"/>
              </a:rPr>
              <a:t>Market</a:t>
            </a:r>
          </a:p>
        </p:txBody>
      </p:sp>
      <p:sp>
        <p:nvSpPr>
          <p:cNvPr id="83" name="Rectangle 8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15885" y="3777258"/>
            <a:ext cx="751898" cy="381000"/>
          </a:xfrm>
          <a:prstGeom prst="rect">
            <a:avLst/>
          </a:prstGeom>
          <a:solidFill>
            <a:srgbClr val="2F2F91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82628" tIns="41315" rIns="82628" bIns="41315" anchor="ctr"/>
          <a:lstStyle/>
          <a:p>
            <a:pPr algn="ctr">
              <a:tabLst>
                <a:tab pos="763598" algn="l"/>
                <a:tab pos="1450266" algn="l"/>
                <a:tab pos="2655496" algn="l"/>
                <a:tab pos="3678375" algn="l"/>
                <a:tab pos="4869360" algn="l"/>
              </a:tabLst>
            </a:pPr>
            <a:r>
              <a:rPr lang="en-GB" sz="900" b="1" dirty="0">
                <a:solidFill>
                  <a:schemeClr val="bg1"/>
                </a:solidFill>
                <a:latin typeface="+mj-lt"/>
              </a:rPr>
              <a:t>Securitisation</a:t>
            </a:r>
          </a:p>
        </p:txBody>
      </p:sp>
      <p:sp>
        <p:nvSpPr>
          <p:cNvPr id="84" name="Rectangle 9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15885" y="3193152"/>
            <a:ext cx="751898" cy="381000"/>
          </a:xfrm>
          <a:prstGeom prst="rect">
            <a:avLst/>
          </a:prstGeom>
          <a:solidFill>
            <a:srgbClr val="2F2F91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82628" tIns="41315" rIns="82628" bIns="41315" anchor="ctr"/>
          <a:lstStyle/>
          <a:p>
            <a:pPr algn="ctr">
              <a:tabLst>
                <a:tab pos="763598" algn="l"/>
                <a:tab pos="1450266" algn="l"/>
                <a:tab pos="2655496" algn="l"/>
                <a:tab pos="3678375" algn="l"/>
                <a:tab pos="4869360" algn="l"/>
              </a:tabLst>
            </a:pPr>
            <a:r>
              <a:rPr lang="en-GB" sz="900" b="1" dirty="0">
                <a:solidFill>
                  <a:schemeClr val="bg1"/>
                </a:solidFill>
                <a:latin typeface="+mj-lt"/>
              </a:rPr>
              <a:t>Investment</a:t>
            </a:r>
            <a:br>
              <a:rPr lang="en-GB" sz="900" b="1" dirty="0">
                <a:solidFill>
                  <a:schemeClr val="bg1"/>
                </a:solidFill>
                <a:latin typeface="+mj-lt"/>
              </a:rPr>
            </a:br>
            <a:r>
              <a:rPr lang="en-GB" sz="900" b="1" dirty="0">
                <a:solidFill>
                  <a:schemeClr val="bg1"/>
                </a:solidFill>
                <a:latin typeface="+mj-lt"/>
              </a:rPr>
              <a:t>Grade Market</a:t>
            </a:r>
          </a:p>
        </p:txBody>
      </p:sp>
      <p:sp>
        <p:nvSpPr>
          <p:cNvPr id="85" name="Rectangle 9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097249" y="2586633"/>
            <a:ext cx="751898" cy="381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82628" tIns="41315" rIns="82628" bIns="41315" anchor="ctr"/>
          <a:lstStyle/>
          <a:p>
            <a:pPr algn="ctr">
              <a:tabLst>
                <a:tab pos="763598" algn="l"/>
                <a:tab pos="1450266" algn="l"/>
                <a:tab pos="2655496" algn="l"/>
                <a:tab pos="3678375" algn="l"/>
                <a:tab pos="4869360" algn="l"/>
              </a:tabLst>
            </a:pPr>
            <a:r>
              <a:rPr lang="en-GB" sz="900" b="1" dirty="0">
                <a:solidFill>
                  <a:schemeClr val="bg1"/>
                </a:solidFill>
                <a:latin typeface="+mj-lt"/>
              </a:rPr>
              <a:t>High Yield</a:t>
            </a:r>
            <a:br>
              <a:rPr lang="en-GB" sz="900" b="1" dirty="0">
                <a:solidFill>
                  <a:schemeClr val="bg1"/>
                </a:solidFill>
                <a:latin typeface="+mj-lt"/>
              </a:rPr>
            </a:br>
            <a:r>
              <a:rPr lang="en-GB" sz="900" b="1" dirty="0">
                <a:solidFill>
                  <a:schemeClr val="bg1"/>
                </a:solidFill>
                <a:latin typeface="+mj-lt"/>
              </a:rPr>
              <a:t>Bond Market</a:t>
            </a:r>
          </a:p>
        </p:txBody>
      </p:sp>
      <p:sp>
        <p:nvSpPr>
          <p:cNvPr id="86" name="Rectangle 9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183340" y="4980491"/>
            <a:ext cx="751898" cy="381000"/>
          </a:xfrm>
          <a:prstGeom prst="rect">
            <a:avLst/>
          </a:prstGeom>
          <a:solidFill>
            <a:srgbClr val="CDACE6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82628" tIns="41315" rIns="82628" bIns="41315" anchor="ctr"/>
          <a:lstStyle/>
          <a:p>
            <a:pPr algn="ctr">
              <a:tabLst>
                <a:tab pos="763598" algn="l"/>
                <a:tab pos="1450266" algn="l"/>
                <a:tab pos="2655496" algn="l"/>
                <a:tab pos="3678375" algn="l"/>
                <a:tab pos="4869360" algn="l"/>
              </a:tabLst>
            </a:pPr>
            <a:r>
              <a:rPr lang="en-GB" sz="9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Hybrid</a:t>
            </a:r>
            <a:br>
              <a:rPr lang="en-GB" sz="9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</a:br>
            <a:r>
              <a:rPr lang="en-GB" sz="9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Debt</a:t>
            </a:r>
          </a:p>
        </p:txBody>
      </p:sp>
      <p:sp>
        <p:nvSpPr>
          <p:cNvPr id="87" name="Rectangle 9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145943" y="5280248"/>
            <a:ext cx="751897" cy="381000"/>
          </a:xfrm>
          <a:prstGeom prst="rect">
            <a:avLst/>
          </a:prstGeom>
          <a:solidFill>
            <a:srgbClr val="B17ED8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82628" tIns="41315" rIns="82628" bIns="41315" anchor="ctr"/>
          <a:lstStyle/>
          <a:p>
            <a:pPr algn="ctr">
              <a:tabLst>
                <a:tab pos="763598" algn="l"/>
                <a:tab pos="1450266" algn="l"/>
                <a:tab pos="2655496" algn="l"/>
                <a:tab pos="3678375" algn="l"/>
                <a:tab pos="4869360" algn="l"/>
              </a:tabLst>
            </a:pPr>
            <a:r>
              <a:rPr lang="en-GB" sz="900" b="1" dirty="0">
                <a:solidFill>
                  <a:schemeClr val="bg1"/>
                </a:solidFill>
                <a:latin typeface="+mj-lt"/>
              </a:rPr>
              <a:t>Preferred</a:t>
            </a:r>
            <a:br>
              <a:rPr lang="en-GB" sz="900" b="1" dirty="0">
                <a:solidFill>
                  <a:schemeClr val="bg1"/>
                </a:solidFill>
                <a:latin typeface="+mj-lt"/>
              </a:rPr>
            </a:br>
            <a:r>
              <a:rPr lang="en-GB" sz="900" b="1" dirty="0">
                <a:solidFill>
                  <a:schemeClr val="bg1"/>
                </a:solidFill>
                <a:latin typeface="+mj-lt"/>
              </a:rPr>
              <a:t>Stock</a:t>
            </a:r>
          </a:p>
        </p:txBody>
      </p:sp>
      <p:sp>
        <p:nvSpPr>
          <p:cNvPr id="88" name="Rectangle 9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145943" y="4687736"/>
            <a:ext cx="751897" cy="381000"/>
          </a:xfrm>
          <a:prstGeom prst="rect">
            <a:avLst/>
          </a:prstGeom>
          <a:solidFill>
            <a:srgbClr val="B17ED8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82628" tIns="41315" rIns="82628" bIns="41315" anchor="ctr"/>
          <a:lstStyle/>
          <a:p>
            <a:pPr algn="ctr">
              <a:tabLst>
                <a:tab pos="763598" algn="l"/>
                <a:tab pos="1450266" algn="l"/>
                <a:tab pos="2655496" algn="l"/>
                <a:tab pos="3678375" algn="l"/>
                <a:tab pos="4869360" algn="l"/>
              </a:tabLst>
            </a:pPr>
            <a:r>
              <a:rPr lang="en-GB" sz="900" b="1" dirty="0">
                <a:solidFill>
                  <a:schemeClr val="bg1"/>
                </a:solidFill>
                <a:latin typeface="+mj-lt"/>
              </a:rPr>
              <a:t>Subordinated</a:t>
            </a:r>
          </a:p>
          <a:p>
            <a:pPr algn="ctr">
              <a:tabLst>
                <a:tab pos="763598" algn="l"/>
                <a:tab pos="1450266" algn="l"/>
                <a:tab pos="2655496" algn="l"/>
                <a:tab pos="3678375" algn="l"/>
                <a:tab pos="4869360" algn="l"/>
              </a:tabLst>
            </a:pPr>
            <a:r>
              <a:rPr lang="en-GB" sz="900" b="1" dirty="0">
                <a:solidFill>
                  <a:schemeClr val="bg1"/>
                </a:solidFill>
                <a:latin typeface="+mj-lt"/>
              </a:rPr>
              <a:t>Debt</a:t>
            </a:r>
          </a:p>
        </p:txBody>
      </p:sp>
      <p:sp>
        <p:nvSpPr>
          <p:cNvPr id="89" name="Rectangle 9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097249" y="3193152"/>
            <a:ext cx="751898" cy="381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82628" tIns="41315" rIns="82628" bIns="41315" anchor="ctr"/>
          <a:lstStyle/>
          <a:p>
            <a:pPr algn="ctr">
              <a:tabLst>
                <a:tab pos="763598" algn="l"/>
                <a:tab pos="1450266" algn="l"/>
                <a:tab pos="2655496" algn="l"/>
                <a:tab pos="3678375" algn="l"/>
                <a:tab pos="4869360" algn="l"/>
              </a:tabLst>
            </a:pPr>
            <a:r>
              <a:rPr lang="en-GB" sz="900" b="1" dirty="0">
                <a:solidFill>
                  <a:schemeClr val="bg1"/>
                </a:solidFill>
                <a:latin typeface="+mj-lt"/>
              </a:rPr>
              <a:t>US Market</a:t>
            </a:r>
          </a:p>
        </p:txBody>
      </p:sp>
      <p:sp>
        <p:nvSpPr>
          <p:cNvPr id="90" name="Rectangle 9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097249" y="3597964"/>
            <a:ext cx="751898" cy="3810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82628" tIns="41315" rIns="82628" bIns="41315" anchor="ctr"/>
          <a:lstStyle/>
          <a:p>
            <a:pPr algn="ctr">
              <a:tabLst>
                <a:tab pos="763598" algn="l"/>
                <a:tab pos="1450266" algn="l"/>
                <a:tab pos="2655496" algn="l"/>
                <a:tab pos="3678375" algn="l"/>
                <a:tab pos="4869360" algn="l"/>
              </a:tabLst>
            </a:pPr>
            <a:r>
              <a:rPr lang="en-GB" sz="900" b="1" dirty="0">
                <a:solidFill>
                  <a:schemeClr val="bg1"/>
                </a:solidFill>
                <a:latin typeface="+mj-lt"/>
              </a:rPr>
              <a:t>European</a:t>
            </a:r>
            <a:br>
              <a:rPr lang="en-GB" sz="900" b="1" dirty="0">
                <a:solidFill>
                  <a:schemeClr val="bg1"/>
                </a:solidFill>
                <a:latin typeface="+mj-lt"/>
              </a:rPr>
            </a:br>
            <a:r>
              <a:rPr lang="en-GB" sz="900" b="1" dirty="0">
                <a:solidFill>
                  <a:schemeClr val="bg1"/>
                </a:solidFill>
                <a:latin typeface="+mj-lt"/>
              </a:rPr>
              <a:t>Market</a:t>
            </a:r>
          </a:p>
        </p:txBody>
      </p:sp>
      <p:sp>
        <p:nvSpPr>
          <p:cNvPr id="91" name="Rectangle 9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062739" y="3396258"/>
            <a:ext cx="751897" cy="381000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82628" tIns="41315" rIns="82628" bIns="41315" anchor="ctr"/>
          <a:lstStyle/>
          <a:p>
            <a:pPr algn="ctr">
              <a:tabLst>
                <a:tab pos="763598" algn="l"/>
                <a:tab pos="1450266" algn="l"/>
                <a:tab pos="2655496" algn="l"/>
                <a:tab pos="3678375" algn="l"/>
                <a:tab pos="4869360" algn="l"/>
              </a:tabLst>
            </a:pPr>
            <a:r>
              <a:rPr lang="en-GB" sz="900" b="1" dirty="0">
                <a:solidFill>
                  <a:schemeClr val="bg1"/>
                </a:solidFill>
                <a:latin typeface="+mj-lt"/>
              </a:rPr>
              <a:t>EMTN</a:t>
            </a:r>
            <a:br>
              <a:rPr lang="en-GB" sz="900" b="1" dirty="0">
                <a:solidFill>
                  <a:schemeClr val="bg1"/>
                </a:solidFill>
                <a:latin typeface="+mj-lt"/>
              </a:rPr>
            </a:br>
            <a:r>
              <a:rPr lang="en-GB" sz="900" b="1" dirty="0">
                <a:solidFill>
                  <a:schemeClr val="bg1"/>
                </a:solidFill>
                <a:latin typeface="+mj-lt"/>
              </a:rPr>
              <a:t>Programme</a:t>
            </a:r>
          </a:p>
        </p:txBody>
      </p:sp>
      <p:sp>
        <p:nvSpPr>
          <p:cNvPr id="92" name="Rectangle 9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062739" y="3810876"/>
            <a:ext cx="751897" cy="381000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lIns="82628" tIns="41315" rIns="82628" bIns="41315" anchor="ctr"/>
          <a:lstStyle/>
          <a:p>
            <a:pPr algn="ctr">
              <a:tabLst>
                <a:tab pos="763598" algn="l"/>
                <a:tab pos="1450266" algn="l"/>
                <a:tab pos="2655496" algn="l"/>
                <a:tab pos="3678375" algn="l"/>
                <a:tab pos="4869360" algn="l"/>
              </a:tabLst>
            </a:pPr>
            <a:endParaRPr lang="en-GB" sz="900" b="1" dirty="0">
              <a:solidFill>
                <a:schemeClr val="bg1"/>
              </a:solidFill>
              <a:latin typeface="+mj-lt"/>
            </a:endParaRPr>
          </a:p>
          <a:p>
            <a:pPr algn="ctr">
              <a:tabLst>
                <a:tab pos="763598" algn="l"/>
                <a:tab pos="1450266" algn="l"/>
                <a:tab pos="2655496" algn="l"/>
                <a:tab pos="3678375" algn="l"/>
                <a:tab pos="4869360" algn="l"/>
              </a:tabLst>
            </a:pPr>
            <a:r>
              <a:rPr lang="en-GB" sz="900" b="1" dirty="0">
                <a:solidFill>
                  <a:schemeClr val="bg1"/>
                </a:solidFill>
                <a:latin typeface="+mj-lt"/>
              </a:rPr>
              <a:t>Standalone</a:t>
            </a:r>
            <a:br>
              <a:rPr lang="en-GB" sz="900" b="1" dirty="0">
                <a:solidFill>
                  <a:schemeClr val="bg1"/>
                </a:solidFill>
                <a:latin typeface="+mj-lt"/>
              </a:rPr>
            </a:br>
            <a:r>
              <a:rPr lang="en-GB" sz="900" b="1" dirty="0">
                <a:solidFill>
                  <a:schemeClr val="bg1"/>
                </a:solidFill>
                <a:latin typeface="+mj-lt"/>
              </a:rPr>
              <a:t>Issue</a:t>
            </a:r>
          </a:p>
          <a:p>
            <a:pPr algn="ctr">
              <a:tabLst>
                <a:tab pos="763598" algn="l"/>
                <a:tab pos="1450266" algn="l"/>
                <a:tab pos="2655496" algn="l"/>
                <a:tab pos="3678375" algn="l"/>
                <a:tab pos="4869360" algn="l"/>
              </a:tabLst>
            </a:pPr>
            <a:endParaRPr lang="en-GB" sz="9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3" name="Rectangle 9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115885" y="4973486"/>
            <a:ext cx="751898" cy="381000"/>
          </a:xfrm>
          <a:prstGeom prst="rect">
            <a:avLst/>
          </a:prstGeom>
          <a:solidFill>
            <a:srgbClr val="5A278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82628" tIns="41315" rIns="82628" bIns="41315" anchor="ctr"/>
          <a:lstStyle/>
          <a:p>
            <a:pPr algn="ctr">
              <a:tabLst>
                <a:tab pos="763598" algn="l"/>
                <a:tab pos="1450266" algn="l"/>
                <a:tab pos="2655496" algn="l"/>
                <a:tab pos="3678375" algn="l"/>
                <a:tab pos="4869360" algn="l"/>
              </a:tabLst>
            </a:pPr>
            <a:r>
              <a:rPr lang="en-GB" sz="900" b="1" dirty="0">
                <a:solidFill>
                  <a:schemeClr val="bg1"/>
                </a:solidFill>
                <a:latin typeface="+mj-lt"/>
              </a:rPr>
              <a:t>Tax Products</a:t>
            </a:r>
          </a:p>
        </p:txBody>
      </p:sp>
      <p:cxnSp>
        <p:nvCxnSpPr>
          <p:cNvPr id="94" name="AutoShape 100"/>
          <p:cNvCxnSpPr>
            <a:cxnSpLocks noChangeShapeType="1"/>
            <a:stCxn id="88" idx="3"/>
            <a:endCxn id="93" idx="1"/>
          </p:cNvCxnSpPr>
          <p:nvPr/>
        </p:nvCxnSpPr>
        <p:spPr bwMode="auto">
          <a:xfrm>
            <a:off x="4897840" y="4878236"/>
            <a:ext cx="1218045" cy="285750"/>
          </a:xfrm>
          <a:prstGeom prst="bentConnector3">
            <a:avLst>
              <a:gd name="adj1" fmla="val 936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95" name="AutoShape 101"/>
          <p:cNvCxnSpPr>
            <a:cxnSpLocks noChangeShapeType="1"/>
            <a:stCxn id="87" idx="3"/>
            <a:endCxn id="93" idx="1"/>
          </p:cNvCxnSpPr>
          <p:nvPr/>
        </p:nvCxnSpPr>
        <p:spPr bwMode="auto">
          <a:xfrm flipV="1">
            <a:off x="4897840" y="5163987"/>
            <a:ext cx="1218045" cy="306761"/>
          </a:xfrm>
          <a:prstGeom prst="bentConnector3">
            <a:avLst>
              <a:gd name="adj1" fmla="val 935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96" name="Slide Number Placeholder 4"/>
          <p:cNvSpPr>
            <a:spLocks noGrp="1"/>
          </p:cNvSpPr>
          <p:nvPr>
            <p:ph type="sldNum" sz="quarter" idx="4"/>
          </p:nvPr>
        </p:nvSpPr>
        <p:spPr bwMode="gray"/>
        <p:txBody>
          <a:bodyPr/>
          <a:lstStyle/>
          <a:p>
            <a:fld id="{12D879E6-4549-42D9-8E3A-78F56EADF63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00" name="Oval 3"/>
          <p:cNvSpPr>
            <a:spLocks noChangeArrowheads="1"/>
          </p:cNvSpPr>
          <p:nvPr/>
        </p:nvSpPr>
        <p:spPr bwMode="gray">
          <a:xfrm>
            <a:off x="1345357" y="402588"/>
            <a:ext cx="365760" cy="365760"/>
          </a:xfrm>
          <a:prstGeom prst="ellipse">
            <a:avLst/>
          </a:prstGeom>
          <a:solidFill>
            <a:srgbClr val="C00000"/>
          </a:solidFill>
          <a:ln w="38100">
            <a:noFill/>
            <a:round/>
            <a:headEnd/>
            <a:tailEnd type="none" w="sm" len="sm"/>
          </a:ln>
          <a:effectLst/>
        </p:spPr>
        <p:txBody>
          <a:bodyPr wrap="none" lIns="36000" tIns="36000" rIns="36000" bIns="360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12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102" name="Rectangle 4"/>
          <p:cNvSpPr/>
          <p:nvPr/>
        </p:nvSpPr>
        <p:spPr>
          <a:xfrm flipV="1">
            <a:off x="827584" y="2066960"/>
            <a:ext cx="8064896" cy="4079289"/>
          </a:xfrm>
          <a:custGeom>
            <a:avLst/>
            <a:gdLst>
              <a:gd name="connsiteX0" fmla="*/ 0 w 7561906"/>
              <a:gd name="connsiteY0" fmla="*/ 0 h 5184576"/>
              <a:gd name="connsiteX1" fmla="*/ 7561906 w 7561906"/>
              <a:gd name="connsiteY1" fmla="*/ 0 h 5184576"/>
              <a:gd name="connsiteX2" fmla="*/ 7561906 w 7561906"/>
              <a:gd name="connsiteY2" fmla="*/ 5184576 h 5184576"/>
              <a:gd name="connsiteX3" fmla="*/ 0 w 7561906"/>
              <a:gd name="connsiteY3" fmla="*/ 5184576 h 5184576"/>
              <a:gd name="connsiteX4" fmla="*/ 0 w 7561906"/>
              <a:gd name="connsiteY4" fmla="*/ 0 h 5184576"/>
              <a:gd name="connsiteX0" fmla="*/ 0 w 7561906"/>
              <a:gd name="connsiteY0" fmla="*/ 0 h 5184576"/>
              <a:gd name="connsiteX1" fmla="*/ 7561906 w 7561906"/>
              <a:gd name="connsiteY1" fmla="*/ 0 h 5184576"/>
              <a:gd name="connsiteX2" fmla="*/ 7561906 w 7561906"/>
              <a:gd name="connsiteY2" fmla="*/ 5184576 h 5184576"/>
              <a:gd name="connsiteX3" fmla="*/ 1333500 w 7561906"/>
              <a:gd name="connsiteY3" fmla="*/ 2279451 h 5184576"/>
              <a:gd name="connsiteX4" fmla="*/ 0 w 7561906"/>
              <a:gd name="connsiteY4" fmla="*/ 0 h 5184576"/>
              <a:gd name="connsiteX0" fmla="*/ 0 w 7561906"/>
              <a:gd name="connsiteY0" fmla="*/ 0 h 5184576"/>
              <a:gd name="connsiteX1" fmla="*/ 7561906 w 7561906"/>
              <a:gd name="connsiteY1" fmla="*/ 0 h 5184576"/>
              <a:gd name="connsiteX2" fmla="*/ 7561906 w 7561906"/>
              <a:gd name="connsiteY2" fmla="*/ 5184576 h 5184576"/>
              <a:gd name="connsiteX3" fmla="*/ 9525 w 7561906"/>
              <a:gd name="connsiteY3" fmla="*/ 1898451 h 5184576"/>
              <a:gd name="connsiteX4" fmla="*/ 0 w 7561906"/>
              <a:gd name="connsiteY4" fmla="*/ 0 h 5184576"/>
              <a:gd name="connsiteX0" fmla="*/ 0 w 7561906"/>
              <a:gd name="connsiteY0" fmla="*/ 0 h 5184576"/>
              <a:gd name="connsiteX1" fmla="*/ 7561906 w 7561906"/>
              <a:gd name="connsiteY1" fmla="*/ 0 h 5184576"/>
              <a:gd name="connsiteX2" fmla="*/ 7561906 w 7561906"/>
              <a:gd name="connsiteY2" fmla="*/ 5184576 h 5184576"/>
              <a:gd name="connsiteX3" fmla="*/ 3503612 w 7561906"/>
              <a:gd name="connsiteY3" fmla="*/ 3418681 h 5184576"/>
              <a:gd name="connsiteX4" fmla="*/ 9525 w 7561906"/>
              <a:gd name="connsiteY4" fmla="*/ 1898451 h 5184576"/>
              <a:gd name="connsiteX5" fmla="*/ 0 w 7561906"/>
              <a:gd name="connsiteY5" fmla="*/ 0 h 5184576"/>
              <a:gd name="connsiteX0" fmla="*/ 0 w 7561906"/>
              <a:gd name="connsiteY0" fmla="*/ 0 h 5184576"/>
              <a:gd name="connsiteX1" fmla="*/ 7561906 w 7561906"/>
              <a:gd name="connsiteY1" fmla="*/ 0 h 5184576"/>
              <a:gd name="connsiteX2" fmla="*/ 7561906 w 7561906"/>
              <a:gd name="connsiteY2" fmla="*/ 5184576 h 5184576"/>
              <a:gd name="connsiteX3" fmla="*/ 2703512 w 7561906"/>
              <a:gd name="connsiteY3" fmla="*/ 2656681 h 5184576"/>
              <a:gd name="connsiteX4" fmla="*/ 9525 w 7561906"/>
              <a:gd name="connsiteY4" fmla="*/ 1898451 h 5184576"/>
              <a:gd name="connsiteX5" fmla="*/ 0 w 7561906"/>
              <a:gd name="connsiteY5" fmla="*/ 0 h 5184576"/>
              <a:gd name="connsiteX0" fmla="*/ 0 w 7561906"/>
              <a:gd name="connsiteY0" fmla="*/ 0 h 5184576"/>
              <a:gd name="connsiteX1" fmla="*/ 7561906 w 7561906"/>
              <a:gd name="connsiteY1" fmla="*/ 0 h 5184576"/>
              <a:gd name="connsiteX2" fmla="*/ 7561906 w 7561906"/>
              <a:gd name="connsiteY2" fmla="*/ 5184576 h 5184576"/>
              <a:gd name="connsiteX3" fmla="*/ 1027112 w 7561906"/>
              <a:gd name="connsiteY3" fmla="*/ 1923256 h 5184576"/>
              <a:gd name="connsiteX4" fmla="*/ 9525 w 7561906"/>
              <a:gd name="connsiteY4" fmla="*/ 1898451 h 5184576"/>
              <a:gd name="connsiteX5" fmla="*/ 0 w 7561906"/>
              <a:gd name="connsiteY5" fmla="*/ 0 h 5184576"/>
              <a:gd name="connsiteX0" fmla="*/ 0 w 7561906"/>
              <a:gd name="connsiteY0" fmla="*/ 0 h 5184576"/>
              <a:gd name="connsiteX1" fmla="*/ 7561906 w 7561906"/>
              <a:gd name="connsiteY1" fmla="*/ 0 h 5184576"/>
              <a:gd name="connsiteX2" fmla="*/ 7561906 w 7561906"/>
              <a:gd name="connsiteY2" fmla="*/ 5184576 h 5184576"/>
              <a:gd name="connsiteX3" fmla="*/ 3570287 w 7561906"/>
              <a:gd name="connsiteY3" fmla="*/ 3171031 h 5184576"/>
              <a:gd name="connsiteX4" fmla="*/ 1027112 w 7561906"/>
              <a:gd name="connsiteY4" fmla="*/ 1923256 h 5184576"/>
              <a:gd name="connsiteX5" fmla="*/ 9525 w 7561906"/>
              <a:gd name="connsiteY5" fmla="*/ 1898451 h 5184576"/>
              <a:gd name="connsiteX6" fmla="*/ 0 w 7561906"/>
              <a:gd name="connsiteY6" fmla="*/ 0 h 5184576"/>
              <a:gd name="connsiteX0" fmla="*/ 0 w 7561906"/>
              <a:gd name="connsiteY0" fmla="*/ 0 h 5184576"/>
              <a:gd name="connsiteX1" fmla="*/ 7561906 w 7561906"/>
              <a:gd name="connsiteY1" fmla="*/ 0 h 5184576"/>
              <a:gd name="connsiteX2" fmla="*/ 7561906 w 7561906"/>
              <a:gd name="connsiteY2" fmla="*/ 5184576 h 5184576"/>
              <a:gd name="connsiteX3" fmla="*/ 1036637 w 7561906"/>
              <a:gd name="connsiteY3" fmla="*/ 2913856 h 5184576"/>
              <a:gd name="connsiteX4" fmla="*/ 1027112 w 7561906"/>
              <a:gd name="connsiteY4" fmla="*/ 1923256 h 5184576"/>
              <a:gd name="connsiteX5" fmla="*/ 9525 w 7561906"/>
              <a:gd name="connsiteY5" fmla="*/ 1898451 h 5184576"/>
              <a:gd name="connsiteX6" fmla="*/ 0 w 7561906"/>
              <a:gd name="connsiteY6" fmla="*/ 0 h 5184576"/>
              <a:gd name="connsiteX0" fmla="*/ 0 w 7561906"/>
              <a:gd name="connsiteY0" fmla="*/ 0 h 5184576"/>
              <a:gd name="connsiteX1" fmla="*/ 7561906 w 7561906"/>
              <a:gd name="connsiteY1" fmla="*/ 0 h 5184576"/>
              <a:gd name="connsiteX2" fmla="*/ 7561906 w 7561906"/>
              <a:gd name="connsiteY2" fmla="*/ 5184576 h 5184576"/>
              <a:gd name="connsiteX3" fmla="*/ 3598862 w 7561906"/>
              <a:gd name="connsiteY3" fmla="*/ 3818731 h 5184576"/>
              <a:gd name="connsiteX4" fmla="*/ 1036637 w 7561906"/>
              <a:gd name="connsiteY4" fmla="*/ 2913856 h 5184576"/>
              <a:gd name="connsiteX5" fmla="*/ 1027112 w 7561906"/>
              <a:gd name="connsiteY5" fmla="*/ 1923256 h 5184576"/>
              <a:gd name="connsiteX6" fmla="*/ 9525 w 7561906"/>
              <a:gd name="connsiteY6" fmla="*/ 1898451 h 5184576"/>
              <a:gd name="connsiteX7" fmla="*/ 0 w 7561906"/>
              <a:gd name="connsiteY7" fmla="*/ 0 h 5184576"/>
              <a:gd name="connsiteX0" fmla="*/ 0 w 7561906"/>
              <a:gd name="connsiteY0" fmla="*/ 0 h 5184576"/>
              <a:gd name="connsiteX1" fmla="*/ 7561906 w 7561906"/>
              <a:gd name="connsiteY1" fmla="*/ 0 h 5184576"/>
              <a:gd name="connsiteX2" fmla="*/ 7561906 w 7561906"/>
              <a:gd name="connsiteY2" fmla="*/ 5184576 h 5184576"/>
              <a:gd name="connsiteX3" fmla="*/ 1912937 w 7561906"/>
              <a:gd name="connsiteY3" fmla="*/ 2971006 h 5184576"/>
              <a:gd name="connsiteX4" fmla="*/ 1036637 w 7561906"/>
              <a:gd name="connsiteY4" fmla="*/ 2913856 h 5184576"/>
              <a:gd name="connsiteX5" fmla="*/ 1027112 w 7561906"/>
              <a:gd name="connsiteY5" fmla="*/ 1923256 h 5184576"/>
              <a:gd name="connsiteX6" fmla="*/ 9525 w 7561906"/>
              <a:gd name="connsiteY6" fmla="*/ 1898451 h 5184576"/>
              <a:gd name="connsiteX7" fmla="*/ 0 w 7561906"/>
              <a:gd name="connsiteY7" fmla="*/ 0 h 5184576"/>
              <a:gd name="connsiteX0" fmla="*/ 0 w 7561906"/>
              <a:gd name="connsiteY0" fmla="*/ 0 h 5184576"/>
              <a:gd name="connsiteX1" fmla="*/ 7561906 w 7561906"/>
              <a:gd name="connsiteY1" fmla="*/ 0 h 5184576"/>
              <a:gd name="connsiteX2" fmla="*/ 7561906 w 7561906"/>
              <a:gd name="connsiteY2" fmla="*/ 5184576 h 5184576"/>
              <a:gd name="connsiteX3" fmla="*/ 4503737 w 7561906"/>
              <a:gd name="connsiteY3" fmla="*/ 3965798 h 5184576"/>
              <a:gd name="connsiteX4" fmla="*/ 1912937 w 7561906"/>
              <a:gd name="connsiteY4" fmla="*/ 2971006 h 5184576"/>
              <a:gd name="connsiteX5" fmla="*/ 1036637 w 7561906"/>
              <a:gd name="connsiteY5" fmla="*/ 2913856 h 5184576"/>
              <a:gd name="connsiteX6" fmla="*/ 1027112 w 7561906"/>
              <a:gd name="connsiteY6" fmla="*/ 1923256 h 5184576"/>
              <a:gd name="connsiteX7" fmla="*/ 9525 w 7561906"/>
              <a:gd name="connsiteY7" fmla="*/ 1898451 h 5184576"/>
              <a:gd name="connsiteX8" fmla="*/ 0 w 7561906"/>
              <a:gd name="connsiteY8" fmla="*/ 0 h 5184576"/>
              <a:gd name="connsiteX0" fmla="*/ 0 w 7561906"/>
              <a:gd name="connsiteY0" fmla="*/ 0 h 5184576"/>
              <a:gd name="connsiteX1" fmla="*/ 7561906 w 7561906"/>
              <a:gd name="connsiteY1" fmla="*/ 0 h 5184576"/>
              <a:gd name="connsiteX2" fmla="*/ 7561906 w 7561906"/>
              <a:gd name="connsiteY2" fmla="*/ 5184576 h 5184576"/>
              <a:gd name="connsiteX3" fmla="*/ 1912937 w 7561906"/>
              <a:gd name="connsiteY3" fmla="*/ 5137373 h 5184576"/>
              <a:gd name="connsiteX4" fmla="*/ 1912937 w 7561906"/>
              <a:gd name="connsiteY4" fmla="*/ 2971006 h 5184576"/>
              <a:gd name="connsiteX5" fmla="*/ 1036637 w 7561906"/>
              <a:gd name="connsiteY5" fmla="*/ 2913856 h 5184576"/>
              <a:gd name="connsiteX6" fmla="*/ 1027112 w 7561906"/>
              <a:gd name="connsiteY6" fmla="*/ 1923256 h 5184576"/>
              <a:gd name="connsiteX7" fmla="*/ 9525 w 7561906"/>
              <a:gd name="connsiteY7" fmla="*/ 1898451 h 5184576"/>
              <a:gd name="connsiteX8" fmla="*/ 0 w 7561906"/>
              <a:gd name="connsiteY8" fmla="*/ 0 h 5184576"/>
              <a:gd name="connsiteX0" fmla="*/ 0 w 7561906"/>
              <a:gd name="connsiteY0" fmla="*/ 0 h 5184576"/>
              <a:gd name="connsiteX1" fmla="*/ 7561906 w 7561906"/>
              <a:gd name="connsiteY1" fmla="*/ 0 h 5184576"/>
              <a:gd name="connsiteX2" fmla="*/ 7561906 w 7561906"/>
              <a:gd name="connsiteY2" fmla="*/ 5184576 h 5184576"/>
              <a:gd name="connsiteX3" fmla="*/ 1912937 w 7561906"/>
              <a:gd name="connsiteY3" fmla="*/ 5137373 h 5184576"/>
              <a:gd name="connsiteX4" fmla="*/ 1903412 w 7561906"/>
              <a:gd name="connsiteY4" fmla="*/ 2923381 h 5184576"/>
              <a:gd name="connsiteX5" fmla="*/ 1036637 w 7561906"/>
              <a:gd name="connsiteY5" fmla="*/ 2913856 h 5184576"/>
              <a:gd name="connsiteX6" fmla="*/ 1027112 w 7561906"/>
              <a:gd name="connsiteY6" fmla="*/ 1923256 h 5184576"/>
              <a:gd name="connsiteX7" fmla="*/ 9525 w 7561906"/>
              <a:gd name="connsiteY7" fmla="*/ 1898451 h 5184576"/>
              <a:gd name="connsiteX8" fmla="*/ 0 w 7561906"/>
              <a:gd name="connsiteY8" fmla="*/ 0 h 518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61906" h="5184576">
                <a:moveTo>
                  <a:pt x="0" y="0"/>
                </a:moveTo>
                <a:lnTo>
                  <a:pt x="7561906" y="0"/>
                </a:lnTo>
                <a:lnTo>
                  <a:pt x="7561906" y="5184576"/>
                </a:lnTo>
                <a:lnTo>
                  <a:pt x="1912937" y="5137373"/>
                </a:lnTo>
                <a:lnTo>
                  <a:pt x="1903412" y="2923381"/>
                </a:lnTo>
                <a:lnTo>
                  <a:pt x="1036637" y="2913856"/>
                </a:lnTo>
                <a:lnTo>
                  <a:pt x="1027112" y="1923256"/>
                </a:lnTo>
                <a:lnTo>
                  <a:pt x="9525" y="1898451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2037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What do we do in M&amp;A ?</a:t>
            </a:r>
          </a:p>
        </p:txBody>
      </p:sp>
      <p:sp>
        <p:nvSpPr>
          <p:cNvPr id="147" name="Slide Number Placeholder 1"/>
          <p:cNvSpPr>
            <a:spLocks noGrp="1"/>
          </p:cNvSpPr>
          <p:nvPr>
            <p:ph type="sldNum" sz="quarter" idx="4"/>
          </p:nvPr>
        </p:nvSpPr>
        <p:spPr bwMode="gray"/>
        <p:txBody>
          <a:bodyPr/>
          <a:lstStyle/>
          <a:p>
            <a:fld id="{12D879E6-4549-42D9-8E3A-78F56EADF63C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01" name="Rectangle 100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12591" y="1605133"/>
            <a:ext cx="2455682" cy="9781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36000" tIns="36000" rIns="0" bIns="0"/>
          <a:lstStyle>
            <a:lvl1pPr marL="190500" indent="-190500" algn="l" eaLnBrk="0" hangingPunct="0">
              <a:lnSpc>
                <a:spcPct val="95000"/>
              </a:lnSpc>
              <a:spcAft>
                <a:spcPts val="300"/>
              </a:spcAft>
              <a:buClr>
                <a:srgbClr val="007CB1"/>
              </a:buClr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371475" indent="-179388" algn="l" eaLnBrk="0" hangingPunct="0">
              <a:lnSpc>
                <a:spcPct val="95000"/>
              </a:lnSpc>
              <a:spcAft>
                <a:spcPts val="300"/>
              </a:spcAft>
              <a:buClr>
                <a:srgbClr val="808080"/>
              </a:buClr>
              <a:buSzPct val="6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lnSpc>
                <a:spcPct val="95000"/>
              </a:lnSpc>
              <a:spcAft>
                <a:spcPts val="300"/>
              </a:spcAft>
              <a:buClr>
                <a:schemeClr val="bg2"/>
              </a:buClr>
              <a:buSzPct val="65000"/>
              <a:buFont typeface="Arial" charset="0"/>
              <a:buChar char="-"/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lnSpc>
                <a:spcPct val="95000"/>
              </a:lnSpc>
              <a:spcAft>
                <a:spcPts val="300"/>
              </a:spcAft>
              <a:buClr>
                <a:srgbClr val="7F7F7F"/>
              </a:buClr>
              <a:buSzPct val="80000"/>
              <a:buChar char="•"/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algn="just" eaLnBrk="0" hangingPunct="0"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91440" indent="-91440" eaLnBrk="1" hangingPunct="1">
              <a:spcAft>
                <a:spcPts val="313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altLang="fr-FR" sz="1000" dirty="0">
                <a:latin typeface="+mj-lt"/>
              </a:rPr>
              <a:t>Help the shareholders sell the company</a:t>
            </a:r>
          </a:p>
          <a:p>
            <a:pPr marL="91440" lvl="1" indent="-91440" eaLnBrk="1" hangingPunct="1">
              <a:spcAft>
                <a:spcPts val="313"/>
              </a:spcAft>
              <a:buClrTx/>
              <a:buSzPct val="90000"/>
              <a:buFont typeface="Arial" panose="020B0604020202020204" pitchFamily="34" charset="0"/>
              <a:buChar char="•"/>
            </a:pPr>
            <a:r>
              <a:rPr lang="en-GB" altLang="fr-FR" sz="1000" dirty="0">
                <a:latin typeface="+mj-lt"/>
              </a:rPr>
              <a:t>Rise interest of potential buyers</a:t>
            </a:r>
          </a:p>
          <a:p>
            <a:pPr marL="91440" lvl="1" indent="-91440" eaLnBrk="1" hangingPunct="1">
              <a:spcAft>
                <a:spcPts val="313"/>
              </a:spcAft>
              <a:buClrTx/>
              <a:buSzPct val="90000"/>
              <a:buFont typeface="Arial" panose="020B0604020202020204" pitchFamily="34" charset="0"/>
              <a:buChar char="•"/>
            </a:pPr>
            <a:r>
              <a:rPr lang="en-GB" altLang="fr-FR" sz="1000" dirty="0">
                <a:latin typeface="+mj-lt"/>
              </a:rPr>
              <a:t>Maximise competition / price</a:t>
            </a:r>
          </a:p>
          <a:p>
            <a:pPr marL="91440" lvl="1" indent="-91440" eaLnBrk="1" hangingPunct="1">
              <a:spcAft>
                <a:spcPts val="313"/>
              </a:spcAft>
              <a:buClrTx/>
              <a:buSzPct val="90000"/>
              <a:buFont typeface="Arial" panose="020B0604020202020204" pitchFamily="34" charset="0"/>
              <a:buChar char="•"/>
            </a:pPr>
            <a:r>
              <a:rPr lang="en-GB" altLang="fr-FR" sz="1000" dirty="0">
                <a:latin typeface="+mj-lt"/>
              </a:rPr>
              <a:t>Negotiate</a:t>
            </a:r>
          </a:p>
        </p:txBody>
      </p:sp>
      <p:sp>
        <p:nvSpPr>
          <p:cNvPr id="102" name="Rectangle 10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21976" y="1605133"/>
            <a:ext cx="2982272" cy="9781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36000" tIns="36000" rIns="0" bIns="0"/>
          <a:lstStyle>
            <a:lvl1pPr marL="190500" indent="-190500" algn="l" eaLnBrk="0" hangingPunct="0">
              <a:lnSpc>
                <a:spcPct val="95000"/>
              </a:lnSpc>
              <a:spcAft>
                <a:spcPts val="300"/>
              </a:spcAft>
              <a:buClr>
                <a:srgbClr val="007CB1"/>
              </a:buClr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lnSpc>
                <a:spcPct val="95000"/>
              </a:lnSpc>
              <a:spcAft>
                <a:spcPts val="300"/>
              </a:spcAft>
              <a:buClr>
                <a:srgbClr val="808080"/>
              </a:buClr>
              <a:buSzPct val="6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lnSpc>
                <a:spcPct val="95000"/>
              </a:lnSpc>
              <a:spcAft>
                <a:spcPts val="300"/>
              </a:spcAft>
              <a:buClr>
                <a:schemeClr val="bg2"/>
              </a:buClr>
              <a:buSzPct val="65000"/>
              <a:buFont typeface="Arial" charset="0"/>
              <a:buChar char="-"/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lnSpc>
                <a:spcPct val="95000"/>
              </a:lnSpc>
              <a:spcAft>
                <a:spcPts val="300"/>
              </a:spcAft>
              <a:buClr>
                <a:srgbClr val="7F7F7F"/>
              </a:buClr>
              <a:buSzPct val="80000"/>
              <a:buChar char="•"/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algn="just" eaLnBrk="0" hangingPunct="0"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91440" indent="-91440" eaLnBrk="1" hangingPunct="1">
              <a:spcAft>
                <a:spcPts val="313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altLang="fr-FR" sz="1000" dirty="0">
                <a:latin typeface="+mj-lt"/>
              </a:rPr>
              <a:t>Valuation (DCF, multiples)</a:t>
            </a:r>
          </a:p>
          <a:p>
            <a:pPr marL="91440" indent="-91440" eaLnBrk="1" hangingPunct="1">
              <a:spcAft>
                <a:spcPts val="313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altLang="fr-FR" sz="1000" dirty="0">
                <a:latin typeface="+mj-lt"/>
              </a:rPr>
              <a:t>Teasing investors</a:t>
            </a:r>
          </a:p>
          <a:p>
            <a:pPr marL="91440" indent="-91440" eaLnBrk="1" hangingPunct="1">
              <a:spcAft>
                <a:spcPts val="313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altLang="fr-FR" sz="1000" dirty="0">
                <a:latin typeface="+mj-lt"/>
              </a:rPr>
              <a:t>Selling memorandum</a:t>
            </a:r>
          </a:p>
          <a:p>
            <a:pPr marL="91440" indent="-91440" eaLnBrk="1" hangingPunct="1">
              <a:spcAft>
                <a:spcPts val="313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altLang="fr-FR" sz="1000" dirty="0">
                <a:latin typeface="+mj-lt"/>
              </a:rPr>
              <a:t>Due diligence (Data Room, site visits)</a:t>
            </a:r>
          </a:p>
          <a:p>
            <a:pPr marL="91440" indent="-91440" eaLnBrk="1" hangingPunct="1">
              <a:spcAft>
                <a:spcPts val="313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altLang="fr-FR" sz="1000" dirty="0">
                <a:latin typeface="+mj-lt"/>
              </a:rPr>
              <a:t>Negotiation</a:t>
            </a:r>
          </a:p>
        </p:txBody>
      </p:sp>
      <p:sp>
        <p:nvSpPr>
          <p:cNvPr id="103" name="Rectangle 10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60653" y="1605133"/>
            <a:ext cx="2082233" cy="9781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36000" tIns="36000" rIns="0" bIns="0"/>
          <a:lstStyle>
            <a:lvl1pPr marL="190500" indent="-190500" algn="l" eaLnBrk="0" hangingPunct="0">
              <a:lnSpc>
                <a:spcPct val="95000"/>
              </a:lnSpc>
              <a:spcAft>
                <a:spcPts val="300"/>
              </a:spcAft>
              <a:buClr>
                <a:srgbClr val="007CB1"/>
              </a:buClr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lnSpc>
                <a:spcPct val="95000"/>
              </a:lnSpc>
              <a:spcAft>
                <a:spcPts val="300"/>
              </a:spcAft>
              <a:buClr>
                <a:srgbClr val="808080"/>
              </a:buClr>
              <a:buSzPct val="6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lnSpc>
                <a:spcPct val="95000"/>
              </a:lnSpc>
              <a:spcAft>
                <a:spcPts val="300"/>
              </a:spcAft>
              <a:buClr>
                <a:schemeClr val="bg2"/>
              </a:buClr>
              <a:buSzPct val="65000"/>
              <a:buFont typeface="Arial" charset="0"/>
              <a:buChar char="-"/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lnSpc>
                <a:spcPct val="95000"/>
              </a:lnSpc>
              <a:spcAft>
                <a:spcPts val="300"/>
              </a:spcAft>
              <a:buClr>
                <a:srgbClr val="7F7F7F"/>
              </a:buClr>
              <a:buSzPct val="80000"/>
              <a:buChar char="•"/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algn="just" eaLnBrk="0" hangingPunct="0"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91440" indent="-91440" eaLnBrk="1" hangingPunct="1">
              <a:spcAft>
                <a:spcPts val="313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altLang="fr-FR" sz="1000" dirty="0">
                <a:latin typeface="+mj-lt"/>
              </a:rPr>
              <a:t>Great likelihood of completing</a:t>
            </a:r>
          </a:p>
          <a:p>
            <a:pPr marL="91440" indent="-91440" eaLnBrk="1" hangingPunct="1">
              <a:spcAft>
                <a:spcPts val="313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altLang="fr-FR" sz="1000" dirty="0">
                <a:latin typeface="+mj-lt"/>
              </a:rPr>
              <a:t>Privatisation, a specific kind of sell-side</a:t>
            </a:r>
          </a:p>
        </p:txBody>
      </p:sp>
      <p:sp>
        <p:nvSpPr>
          <p:cNvPr id="104" name="Rectangle 10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12591" y="1156270"/>
            <a:ext cx="2455681" cy="422750"/>
          </a:xfrm>
          <a:prstGeom prst="rect">
            <a:avLst/>
          </a:prstGeom>
          <a:solidFill>
            <a:schemeClr val="tx1"/>
          </a:solidFill>
          <a:ln>
            <a:solidFill>
              <a:schemeClr val="accent5"/>
            </a:solidFill>
          </a:ln>
        </p:spPr>
        <p:txBody>
          <a:bodyPr wrap="square" lIns="90000" tIns="36000" rIns="36000" bIns="36000" anchor="ctr">
            <a:noAutofit/>
          </a:bodyPr>
          <a:lstStyle>
            <a:lvl1pPr algn="l" eaLnBrk="0" hangingPunct="0">
              <a:lnSpc>
                <a:spcPct val="95000"/>
              </a:lnSpc>
              <a:spcAft>
                <a:spcPts val="300"/>
              </a:spcAft>
              <a:buClr>
                <a:srgbClr val="007CB1"/>
              </a:buClr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lnSpc>
                <a:spcPct val="95000"/>
              </a:lnSpc>
              <a:spcAft>
                <a:spcPts val="300"/>
              </a:spcAft>
              <a:buClr>
                <a:srgbClr val="808080"/>
              </a:buClr>
              <a:buSzPct val="6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lnSpc>
                <a:spcPct val="95000"/>
              </a:lnSpc>
              <a:spcAft>
                <a:spcPts val="300"/>
              </a:spcAft>
              <a:buClr>
                <a:schemeClr val="bg2"/>
              </a:buClr>
              <a:buSzPct val="65000"/>
              <a:buFont typeface="Arial" charset="0"/>
              <a:buChar char="-"/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lnSpc>
                <a:spcPct val="95000"/>
              </a:lnSpc>
              <a:spcAft>
                <a:spcPts val="300"/>
              </a:spcAft>
              <a:buClr>
                <a:srgbClr val="7F7F7F"/>
              </a:buClr>
              <a:buSzPct val="80000"/>
              <a:buChar char="•"/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algn="just" eaLnBrk="0" hangingPunct="0"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313"/>
              </a:spcAft>
              <a:buFont typeface="Wingdings" pitchFamily="2" charset="2"/>
              <a:buNone/>
            </a:pPr>
            <a:r>
              <a:rPr lang="en-GB" altLang="fr-FR" sz="1200" b="1" dirty="0">
                <a:solidFill>
                  <a:srgbClr val="FFFFFF"/>
                </a:solidFill>
                <a:latin typeface="+mj-lt"/>
              </a:rPr>
              <a:t>Mission statement</a:t>
            </a:r>
          </a:p>
        </p:txBody>
      </p:sp>
      <p:sp>
        <p:nvSpPr>
          <p:cNvPr id="105" name="Rectangle 10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21976" y="1156270"/>
            <a:ext cx="2982272" cy="422750"/>
          </a:xfrm>
          <a:prstGeom prst="rect">
            <a:avLst/>
          </a:prstGeom>
          <a:solidFill>
            <a:schemeClr val="tx1"/>
          </a:solidFill>
          <a:ln>
            <a:solidFill>
              <a:schemeClr val="accent5"/>
            </a:solidFill>
          </a:ln>
        </p:spPr>
        <p:txBody>
          <a:bodyPr wrap="square" lIns="90000" tIns="36000" rIns="36000" bIns="36000" anchor="ctr">
            <a:noAutofit/>
          </a:bodyPr>
          <a:lstStyle>
            <a:lvl1pPr algn="l" eaLnBrk="0" hangingPunct="0">
              <a:lnSpc>
                <a:spcPct val="95000"/>
              </a:lnSpc>
              <a:spcAft>
                <a:spcPts val="300"/>
              </a:spcAft>
              <a:buClr>
                <a:srgbClr val="007CB1"/>
              </a:buClr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lnSpc>
                <a:spcPct val="95000"/>
              </a:lnSpc>
              <a:spcAft>
                <a:spcPts val="300"/>
              </a:spcAft>
              <a:buClr>
                <a:srgbClr val="808080"/>
              </a:buClr>
              <a:buSzPct val="6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lnSpc>
                <a:spcPct val="95000"/>
              </a:lnSpc>
              <a:spcAft>
                <a:spcPts val="300"/>
              </a:spcAft>
              <a:buClr>
                <a:schemeClr val="bg2"/>
              </a:buClr>
              <a:buSzPct val="65000"/>
              <a:buFont typeface="Arial" charset="0"/>
              <a:buChar char="-"/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lnSpc>
                <a:spcPct val="95000"/>
              </a:lnSpc>
              <a:spcAft>
                <a:spcPts val="300"/>
              </a:spcAft>
              <a:buClr>
                <a:srgbClr val="7F7F7F"/>
              </a:buClr>
              <a:buSzPct val="80000"/>
              <a:buChar char="•"/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algn="just" eaLnBrk="0" hangingPunct="0"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313"/>
              </a:spcAft>
              <a:buFont typeface="Wingdings" pitchFamily="2" charset="2"/>
              <a:buNone/>
            </a:pPr>
            <a:r>
              <a:rPr lang="en-GB" altLang="fr-FR" sz="1200" b="1" dirty="0">
                <a:solidFill>
                  <a:srgbClr val="FFFFFF"/>
                </a:solidFill>
                <a:latin typeface="+mj-lt"/>
              </a:rPr>
              <a:t>Deliverables for Corporate Finance</a:t>
            </a:r>
          </a:p>
        </p:txBody>
      </p:sp>
      <p:sp>
        <p:nvSpPr>
          <p:cNvPr id="106" name="Rectangle 10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60652" y="1156270"/>
            <a:ext cx="2082233" cy="422750"/>
          </a:xfrm>
          <a:prstGeom prst="rect">
            <a:avLst/>
          </a:prstGeom>
          <a:solidFill>
            <a:schemeClr val="tx1"/>
          </a:solidFill>
          <a:ln>
            <a:solidFill>
              <a:schemeClr val="accent5"/>
            </a:solidFill>
          </a:ln>
        </p:spPr>
        <p:txBody>
          <a:bodyPr wrap="square" lIns="90000" tIns="36000" rIns="36000" bIns="36000" anchor="ctr">
            <a:noAutofit/>
          </a:bodyPr>
          <a:lstStyle>
            <a:lvl1pPr algn="l" eaLnBrk="0" hangingPunct="0">
              <a:lnSpc>
                <a:spcPct val="95000"/>
              </a:lnSpc>
              <a:spcAft>
                <a:spcPts val="300"/>
              </a:spcAft>
              <a:buClr>
                <a:srgbClr val="007CB1"/>
              </a:buClr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lnSpc>
                <a:spcPct val="95000"/>
              </a:lnSpc>
              <a:spcAft>
                <a:spcPts val="300"/>
              </a:spcAft>
              <a:buClr>
                <a:srgbClr val="808080"/>
              </a:buClr>
              <a:buSzPct val="6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lnSpc>
                <a:spcPct val="95000"/>
              </a:lnSpc>
              <a:spcAft>
                <a:spcPts val="300"/>
              </a:spcAft>
              <a:buClr>
                <a:schemeClr val="bg2"/>
              </a:buClr>
              <a:buSzPct val="65000"/>
              <a:buFont typeface="Arial" charset="0"/>
              <a:buChar char="-"/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lnSpc>
                <a:spcPct val="95000"/>
              </a:lnSpc>
              <a:spcAft>
                <a:spcPts val="300"/>
              </a:spcAft>
              <a:buClr>
                <a:srgbClr val="7F7F7F"/>
              </a:buClr>
              <a:buSzPct val="80000"/>
              <a:buChar char="•"/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algn="just" eaLnBrk="0" hangingPunct="0"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313"/>
              </a:spcAft>
              <a:buFont typeface="Wingdings" pitchFamily="2" charset="2"/>
              <a:buNone/>
            </a:pPr>
            <a:r>
              <a:rPr lang="en-GB" altLang="fr-FR" sz="1200" b="1" dirty="0">
                <a:solidFill>
                  <a:srgbClr val="FFFFFF"/>
                </a:solidFill>
                <a:latin typeface="+mj-lt"/>
              </a:rPr>
              <a:t>Comments</a:t>
            </a:r>
          </a:p>
        </p:txBody>
      </p:sp>
      <p:sp>
        <p:nvSpPr>
          <p:cNvPr id="107" name="Rectangle 10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12590" y="2623134"/>
            <a:ext cx="2455683" cy="8673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36000" tIns="36000" rIns="0" bIns="0"/>
          <a:lstStyle>
            <a:lvl1pPr marL="190500" indent="-190500" algn="l" eaLnBrk="0" hangingPunct="0">
              <a:lnSpc>
                <a:spcPct val="95000"/>
              </a:lnSpc>
              <a:spcAft>
                <a:spcPts val="300"/>
              </a:spcAft>
              <a:buClr>
                <a:srgbClr val="007CB1"/>
              </a:buClr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371475" indent="-179388" algn="l" eaLnBrk="0" hangingPunct="0">
              <a:lnSpc>
                <a:spcPct val="95000"/>
              </a:lnSpc>
              <a:spcAft>
                <a:spcPts val="300"/>
              </a:spcAft>
              <a:buClr>
                <a:srgbClr val="808080"/>
              </a:buClr>
              <a:buSzPct val="6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lnSpc>
                <a:spcPct val="95000"/>
              </a:lnSpc>
              <a:spcAft>
                <a:spcPts val="300"/>
              </a:spcAft>
              <a:buClr>
                <a:schemeClr val="bg2"/>
              </a:buClr>
              <a:buSzPct val="65000"/>
              <a:buFont typeface="Arial" charset="0"/>
              <a:buChar char="-"/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lnSpc>
                <a:spcPct val="95000"/>
              </a:lnSpc>
              <a:spcAft>
                <a:spcPts val="300"/>
              </a:spcAft>
              <a:buClr>
                <a:srgbClr val="7F7F7F"/>
              </a:buClr>
              <a:buSzPct val="80000"/>
              <a:buChar char="•"/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algn="just" eaLnBrk="0" hangingPunct="0"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91440" indent="-91440" eaLnBrk="1" hangingPunct="1">
              <a:spcAft>
                <a:spcPts val="313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altLang="fr-FR" sz="1000" dirty="0">
                <a:latin typeface="+mj-lt"/>
              </a:rPr>
              <a:t>Help your client to get the target</a:t>
            </a:r>
          </a:p>
          <a:p>
            <a:pPr marL="91440" lvl="1" indent="-91440" eaLnBrk="1" hangingPunct="1">
              <a:spcAft>
                <a:spcPts val="313"/>
              </a:spcAft>
              <a:buClrTx/>
              <a:buSzPct val="90000"/>
              <a:buFont typeface="Arial" panose="020B0604020202020204" pitchFamily="34" charset="0"/>
              <a:buChar char="•"/>
            </a:pPr>
            <a:r>
              <a:rPr lang="en-GB" altLang="fr-FR" sz="1000" dirty="0">
                <a:latin typeface="+mj-lt"/>
              </a:rPr>
              <a:t>Convince sellers</a:t>
            </a:r>
          </a:p>
          <a:p>
            <a:pPr marL="91440" lvl="1" indent="-91440" eaLnBrk="1" hangingPunct="1">
              <a:spcAft>
                <a:spcPts val="313"/>
              </a:spcAft>
              <a:buClrTx/>
              <a:buSzPct val="90000"/>
              <a:buFont typeface="Arial" panose="020B0604020202020204" pitchFamily="34" charset="0"/>
              <a:buChar char="•"/>
            </a:pPr>
            <a:r>
              <a:rPr lang="en-GB" altLang="fr-FR" sz="1000" dirty="0">
                <a:latin typeface="+mj-lt"/>
              </a:rPr>
              <a:t>Minimize price</a:t>
            </a:r>
          </a:p>
          <a:p>
            <a:pPr marL="91440" lvl="1" indent="-91440" eaLnBrk="1" hangingPunct="1">
              <a:spcAft>
                <a:spcPts val="313"/>
              </a:spcAft>
              <a:buClrTx/>
              <a:buSzPct val="90000"/>
              <a:buFont typeface="Arial" panose="020B0604020202020204" pitchFamily="34" charset="0"/>
              <a:buChar char="•"/>
            </a:pPr>
            <a:r>
              <a:rPr lang="en-GB" altLang="fr-FR" sz="1000" dirty="0">
                <a:latin typeface="+mj-lt"/>
              </a:rPr>
              <a:t>Negotiate</a:t>
            </a:r>
          </a:p>
        </p:txBody>
      </p:sp>
      <p:sp>
        <p:nvSpPr>
          <p:cNvPr id="108" name="Rectangle 10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21976" y="2623134"/>
            <a:ext cx="2982272" cy="8673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36000" tIns="36000" rIns="0" bIns="0"/>
          <a:lstStyle>
            <a:lvl1pPr marL="190500" indent="-190500" algn="l" eaLnBrk="0" hangingPunct="0">
              <a:lnSpc>
                <a:spcPct val="95000"/>
              </a:lnSpc>
              <a:spcAft>
                <a:spcPts val="300"/>
              </a:spcAft>
              <a:buClr>
                <a:srgbClr val="007CB1"/>
              </a:buClr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lnSpc>
                <a:spcPct val="95000"/>
              </a:lnSpc>
              <a:spcAft>
                <a:spcPts val="300"/>
              </a:spcAft>
              <a:buClr>
                <a:srgbClr val="808080"/>
              </a:buClr>
              <a:buSzPct val="6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lnSpc>
                <a:spcPct val="95000"/>
              </a:lnSpc>
              <a:spcAft>
                <a:spcPts val="300"/>
              </a:spcAft>
              <a:buClr>
                <a:schemeClr val="bg2"/>
              </a:buClr>
              <a:buSzPct val="65000"/>
              <a:buFont typeface="Arial" charset="0"/>
              <a:buChar char="-"/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lnSpc>
                <a:spcPct val="95000"/>
              </a:lnSpc>
              <a:spcAft>
                <a:spcPts val="300"/>
              </a:spcAft>
              <a:buClr>
                <a:srgbClr val="7F7F7F"/>
              </a:buClr>
              <a:buSzPct val="80000"/>
              <a:buChar char="•"/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algn="just" eaLnBrk="0" hangingPunct="0"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91440" indent="-91440" eaLnBrk="1" hangingPunct="1">
              <a:spcAft>
                <a:spcPts val="313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altLang="fr-FR" sz="1000" dirty="0">
                <a:latin typeface="+mj-lt"/>
              </a:rPr>
              <a:t>Valuation (Business plan, DCF, …)</a:t>
            </a:r>
          </a:p>
          <a:p>
            <a:pPr marL="91440" indent="-91440" eaLnBrk="1" hangingPunct="1">
              <a:spcAft>
                <a:spcPts val="313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altLang="fr-FR" sz="1000" dirty="0">
                <a:latin typeface="+mj-lt"/>
              </a:rPr>
              <a:t>Review of info-memo and due diligence </a:t>
            </a:r>
          </a:p>
          <a:p>
            <a:pPr marL="91440" indent="-91440" eaLnBrk="1" hangingPunct="1">
              <a:spcAft>
                <a:spcPts val="313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altLang="fr-FR" sz="1000" dirty="0">
                <a:latin typeface="+mj-lt"/>
              </a:rPr>
              <a:t>Lobbying (sellers, management)</a:t>
            </a:r>
          </a:p>
          <a:p>
            <a:pPr marL="91440" indent="-91440" eaLnBrk="1" hangingPunct="1">
              <a:spcAft>
                <a:spcPts val="313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altLang="fr-FR" sz="1000" dirty="0">
                <a:latin typeface="+mj-lt"/>
              </a:rPr>
              <a:t>Synergies / build-up opportunities</a:t>
            </a:r>
          </a:p>
        </p:txBody>
      </p:sp>
      <p:sp>
        <p:nvSpPr>
          <p:cNvPr id="109" name="Rectangle 10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60652" y="2623134"/>
            <a:ext cx="2082233" cy="86734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36000" tIns="36000" rIns="0" bIns="0"/>
          <a:lstStyle>
            <a:lvl1pPr marL="190500" indent="-190500" algn="l" eaLnBrk="0" hangingPunct="0">
              <a:lnSpc>
                <a:spcPct val="95000"/>
              </a:lnSpc>
              <a:spcAft>
                <a:spcPts val="300"/>
              </a:spcAft>
              <a:buClr>
                <a:srgbClr val="007CB1"/>
              </a:buClr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lnSpc>
                <a:spcPct val="95000"/>
              </a:lnSpc>
              <a:spcAft>
                <a:spcPts val="300"/>
              </a:spcAft>
              <a:buClr>
                <a:srgbClr val="808080"/>
              </a:buClr>
              <a:buSzPct val="6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lnSpc>
                <a:spcPct val="95000"/>
              </a:lnSpc>
              <a:spcAft>
                <a:spcPts val="300"/>
              </a:spcAft>
              <a:buClr>
                <a:schemeClr val="bg2"/>
              </a:buClr>
              <a:buSzPct val="65000"/>
              <a:buFont typeface="Arial" charset="0"/>
              <a:buChar char="-"/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lnSpc>
                <a:spcPct val="95000"/>
              </a:lnSpc>
              <a:spcAft>
                <a:spcPts val="300"/>
              </a:spcAft>
              <a:buClr>
                <a:srgbClr val="7F7F7F"/>
              </a:buClr>
              <a:buSzPct val="80000"/>
              <a:buChar char="•"/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algn="just" eaLnBrk="0" hangingPunct="0"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91440" indent="-91440" eaLnBrk="1" hangingPunct="1">
              <a:spcAft>
                <a:spcPts val="313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altLang="fr-FR" sz="1000" dirty="0">
                <a:latin typeface="+mj-lt"/>
              </a:rPr>
              <a:t>Smaller likelihood of completing, but more profitable if done</a:t>
            </a:r>
          </a:p>
          <a:p>
            <a:pPr marL="91440" indent="-91440" eaLnBrk="1" hangingPunct="1">
              <a:spcAft>
                <a:spcPts val="313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altLang="fr-FR" sz="1000" dirty="0">
                <a:latin typeface="+mj-lt"/>
              </a:rPr>
              <a:t>Cross-selling opportunities</a:t>
            </a:r>
          </a:p>
          <a:p>
            <a:pPr marL="91440" indent="-91440" eaLnBrk="1" hangingPunct="1">
              <a:spcAft>
                <a:spcPts val="313"/>
              </a:spcAft>
              <a:buClrTx/>
              <a:buSzPct val="100000"/>
              <a:buFont typeface="Arial" panose="020B0604020202020204" pitchFamily="34" charset="0"/>
              <a:buChar char="•"/>
            </a:pPr>
            <a:endParaRPr lang="en-GB" altLang="fr-FR" sz="1000" dirty="0">
              <a:latin typeface="+mj-lt"/>
            </a:endParaRPr>
          </a:p>
        </p:txBody>
      </p:sp>
      <p:sp>
        <p:nvSpPr>
          <p:cNvPr id="110" name="Rectangle 10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312591" y="3523049"/>
            <a:ext cx="2455682" cy="895908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lIns="36000" tIns="36000" rIns="0" bIns="0"/>
          <a:lstStyle>
            <a:lvl1pPr marL="190500" indent="-190500" algn="l" eaLnBrk="0" hangingPunct="0">
              <a:lnSpc>
                <a:spcPct val="95000"/>
              </a:lnSpc>
              <a:spcAft>
                <a:spcPts val="300"/>
              </a:spcAft>
              <a:buClr>
                <a:srgbClr val="007CB1"/>
              </a:buClr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371475" indent="-179388" algn="l" eaLnBrk="0" hangingPunct="0">
              <a:lnSpc>
                <a:spcPct val="95000"/>
              </a:lnSpc>
              <a:spcAft>
                <a:spcPts val="300"/>
              </a:spcAft>
              <a:buClr>
                <a:srgbClr val="808080"/>
              </a:buClr>
              <a:buSzPct val="6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lnSpc>
                <a:spcPct val="95000"/>
              </a:lnSpc>
              <a:spcAft>
                <a:spcPts val="300"/>
              </a:spcAft>
              <a:buClr>
                <a:schemeClr val="bg2"/>
              </a:buClr>
              <a:buSzPct val="65000"/>
              <a:buFont typeface="Arial" charset="0"/>
              <a:buChar char="-"/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lnSpc>
                <a:spcPct val="95000"/>
              </a:lnSpc>
              <a:spcAft>
                <a:spcPts val="300"/>
              </a:spcAft>
              <a:buClr>
                <a:srgbClr val="7F7F7F"/>
              </a:buClr>
              <a:buSzPct val="80000"/>
              <a:buChar char="•"/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algn="just" eaLnBrk="0" hangingPunct="0"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91440" indent="-91440" eaLnBrk="1" hangingPunct="1">
              <a:spcAft>
                <a:spcPts val="313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altLang="fr-FR" sz="1000" dirty="0">
                <a:latin typeface="+mj-lt"/>
              </a:rPr>
              <a:t>Help your client to get the target a bit more aggressively…</a:t>
            </a:r>
          </a:p>
          <a:p>
            <a:pPr marL="91440" lvl="1" indent="-91440" eaLnBrk="1" hangingPunct="1">
              <a:spcAft>
                <a:spcPts val="313"/>
              </a:spcAft>
              <a:buClrTx/>
              <a:buSzPct val="90000"/>
              <a:buFont typeface="Arial" panose="020B0604020202020204" pitchFamily="34" charset="0"/>
              <a:buChar char="•"/>
            </a:pPr>
            <a:r>
              <a:rPr lang="en-GB" altLang="fr-FR" sz="1000" dirty="0">
                <a:latin typeface="+mj-lt"/>
              </a:rPr>
              <a:t>Confidentiality</a:t>
            </a:r>
          </a:p>
          <a:p>
            <a:pPr marL="91440" lvl="1" indent="-91440" eaLnBrk="1" hangingPunct="1">
              <a:spcAft>
                <a:spcPts val="313"/>
              </a:spcAft>
              <a:buClrTx/>
              <a:buSzPct val="90000"/>
              <a:buFont typeface="Arial" panose="020B0604020202020204" pitchFamily="34" charset="0"/>
              <a:buChar char="•"/>
            </a:pPr>
            <a:r>
              <a:rPr lang="en-GB" altLang="fr-FR" sz="1000" dirty="0">
                <a:latin typeface="+mj-lt"/>
              </a:rPr>
              <a:t>Structuring</a:t>
            </a:r>
          </a:p>
          <a:p>
            <a:pPr marL="91440" lvl="1" indent="-91440" eaLnBrk="1" hangingPunct="1">
              <a:spcAft>
                <a:spcPts val="313"/>
              </a:spcAft>
              <a:buClrTx/>
              <a:buSzPct val="90000"/>
              <a:buFont typeface="Arial" panose="020B0604020202020204" pitchFamily="34" charset="0"/>
              <a:buChar char="•"/>
            </a:pPr>
            <a:r>
              <a:rPr lang="en-GB" altLang="fr-FR" sz="1000" dirty="0">
                <a:latin typeface="+mj-lt"/>
              </a:rPr>
              <a:t>Maximise value with minimum price</a:t>
            </a:r>
          </a:p>
        </p:txBody>
      </p:sp>
      <p:sp>
        <p:nvSpPr>
          <p:cNvPr id="111" name="Rectangle 1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821976" y="3523049"/>
            <a:ext cx="2982272" cy="895908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lIns="36000" tIns="36000" rIns="0" bIns="0"/>
          <a:lstStyle>
            <a:lvl1pPr marL="190500" indent="-190500" algn="l" eaLnBrk="0" hangingPunct="0">
              <a:lnSpc>
                <a:spcPct val="95000"/>
              </a:lnSpc>
              <a:spcAft>
                <a:spcPts val="300"/>
              </a:spcAft>
              <a:buClr>
                <a:srgbClr val="007CB1"/>
              </a:buClr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lnSpc>
                <a:spcPct val="95000"/>
              </a:lnSpc>
              <a:spcAft>
                <a:spcPts val="300"/>
              </a:spcAft>
              <a:buClr>
                <a:srgbClr val="808080"/>
              </a:buClr>
              <a:buSzPct val="6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lnSpc>
                <a:spcPct val="95000"/>
              </a:lnSpc>
              <a:spcAft>
                <a:spcPts val="300"/>
              </a:spcAft>
              <a:buClr>
                <a:schemeClr val="bg2"/>
              </a:buClr>
              <a:buSzPct val="65000"/>
              <a:buFont typeface="Arial" charset="0"/>
              <a:buChar char="-"/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lnSpc>
                <a:spcPct val="95000"/>
              </a:lnSpc>
              <a:spcAft>
                <a:spcPts val="300"/>
              </a:spcAft>
              <a:buClr>
                <a:srgbClr val="7F7F7F"/>
              </a:buClr>
              <a:buSzPct val="80000"/>
              <a:buChar char="•"/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algn="just" eaLnBrk="0" hangingPunct="0"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91440" indent="-91440" eaLnBrk="1" hangingPunct="1">
              <a:spcAft>
                <a:spcPts val="313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altLang="fr-FR" sz="1000" dirty="0">
                <a:latin typeface="+mj-lt"/>
              </a:rPr>
              <a:t>Bid tactics &amp; structuring</a:t>
            </a:r>
          </a:p>
          <a:p>
            <a:pPr marL="91440" indent="-91440" eaLnBrk="1" hangingPunct="1">
              <a:spcAft>
                <a:spcPts val="313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altLang="fr-FR" sz="1000" dirty="0">
                <a:latin typeface="+mj-lt"/>
              </a:rPr>
              <a:t>Synergies analysis and valuation (premium)</a:t>
            </a:r>
          </a:p>
          <a:p>
            <a:pPr marL="91440" indent="-91440" eaLnBrk="1" hangingPunct="1">
              <a:spcAft>
                <a:spcPts val="313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altLang="fr-FR" sz="1000" dirty="0">
                <a:latin typeface="+mj-lt"/>
              </a:rPr>
              <a:t>Merger model</a:t>
            </a:r>
          </a:p>
          <a:p>
            <a:pPr marL="91440" indent="-91440" eaLnBrk="1" hangingPunct="1">
              <a:spcAft>
                <a:spcPts val="313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altLang="fr-FR" sz="1000" dirty="0">
                <a:latin typeface="+mj-lt"/>
              </a:rPr>
              <a:t>Interlopers</a:t>
            </a:r>
          </a:p>
        </p:txBody>
      </p:sp>
      <p:sp>
        <p:nvSpPr>
          <p:cNvPr id="113" name="Rectangle 1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312591" y="4459234"/>
            <a:ext cx="2455682" cy="913916"/>
          </a:xfrm>
          <a:prstGeom prst="rect">
            <a:avLst/>
          </a:prstGeom>
          <a:solidFill>
            <a:srgbClr val="EBEBF9"/>
          </a:solidFill>
          <a:ln>
            <a:noFill/>
          </a:ln>
        </p:spPr>
        <p:txBody>
          <a:bodyPr lIns="36000" tIns="36000" rIns="0" bIns="0"/>
          <a:lstStyle>
            <a:lvl1pPr marL="190500" indent="-190500" algn="l" eaLnBrk="0" hangingPunct="0">
              <a:lnSpc>
                <a:spcPct val="95000"/>
              </a:lnSpc>
              <a:spcAft>
                <a:spcPts val="300"/>
              </a:spcAft>
              <a:buClr>
                <a:srgbClr val="007CB1"/>
              </a:buClr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371475" indent="-179388" algn="l" eaLnBrk="0" hangingPunct="0">
              <a:lnSpc>
                <a:spcPct val="95000"/>
              </a:lnSpc>
              <a:spcAft>
                <a:spcPts val="300"/>
              </a:spcAft>
              <a:buClr>
                <a:srgbClr val="808080"/>
              </a:buClr>
              <a:buSzPct val="6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lnSpc>
                <a:spcPct val="95000"/>
              </a:lnSpc>
              <a:spcAft>
                <a:spcPts val="300"/>
              </a:spcAft>
              <a:buClr>
                <a:schemeClr val="bg2"/>
              </a:buClr>
              <a:buSzPct val="65000"/>
              <a:buFont typeface="Arial" charset="0"/>
              <a:buChar char="-"/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lnSpc>
                <a:spcPct val="95000"/>
              </a:lnSpc>
              <a:spcAft>
                <a:spcPts val="300"/>
              </a:spcAft>
              <a:buClr>
                <a:srgbClr val="7F7F7F"/>
              </a:buClr>
              <a:buSzPct val="80000"/>
              <a:buChar char="•"/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algn="just" eaLnBrk="0" hangingPunct="0"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91440" indent="-91440" eaLnBrk="1" hangingPunct="1">
              <a:spcAft>
                <a:spcPts val="313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altLang="fr-FR" sz="1000" dirty="0">
                <a:latin typeface="+mj-lt"/>
              </a:rPr>
              <a:t>Maximise value for shareholders</a:t>
            </a:r>
          </a:p>
          <a:p>
            <a:pPr marL="91440" lvl="1" indent="-91440" eaLnBrk="1" hangingPunct="1">
              <a:spcAft>
                <a:spcPts val="313"/>
              </a:spcAft>
              <a:buClrTx/>
              <a:buSzPct val="90000"/>
              <a:buFont typeface="Arial" panose="020B0604020202020204" pitchFamily="34" charset="0"/>
              <a:buChar char="•"/>
            </a:pPr>
            <a:r>
              <a:rPr lang="en-GB" altLang="fr-FR" sz="1000" dirty="0">
                <a:latin typeface="+mj-lt"/>
              </a:rPr>
              <a:t>Keep the company independent?</a:t>
            </a:r>
          </a:p>
          <a:p>
            <a:pPr marL="91440" lvl="1" indent="-91440" eaLnBrk="1" hangingPunct="1">
              <a:spcAft>
                <a:spcPts val="313"/>
              </a:spcAft>
              <a:buClrTx/>
              <a:buSzPct val="90000"/>
              <a:buFont typeface="Arial" panose="020B0604020202020204" pitchFamily="34" charset="0"/>
              <a:buChar char="•"/>
            </a:pPr>
            <a:r>
              <a:rPr lang="en-GB" altLang="fr-FR" sz="1000" dirty="0">
                <a:latin typeface="+mj-lt"/>
              </a:rPr>
              <a:t>Get a higher price from the bidder?</a:t>
            </a:r>
          </a:p>
          <a:p>
            <a:pPr marL="91440" lvl="1" indent="-91440" eaLnBrk="1" hangingPunct="1">
              <a:spcAft>
                <a:spcPts val="313"/>
              </a:spcAft>
              <a:buClrTx/>
              <a:buSzPct val="90000"/>
              <a:buFont typeface="Arial" panose="020B0604020202020204" pitchFamily="34" charset="0"/>
              <a:buChar char="•"/>
            </a:pPr>
            <a:r>
              <a:rPr lang="en-GB" altLang="fr-FR" sz="1000" dirty="0">
                <a:latin typeface="+mj-lt"/>
              </a:rPr>
              <a:t>Get a new bidder to increase competition</a:t>
            </a:r>
          </a:p>
        </p:txBody>
      </p:sp>
      <p:sp>
        <p:nvSpPr>
          <p:cNvPr id="114" name="Rectangle 11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821976" y="4459234"/>
            <a:ext cx="2982272" cy="913916"/>
          </a:xfrm>
          <a:prstGeom prst="rect">
            <a:avLst/>
          </a:prstGeom>
          <a:solidFill>
            <a:srgbClr val="EBEBF9"/>
          </a:solidFill>
          <a:ln>
            <a:noFill/>
          </a:ln>
        </p:spPr>
        <p:txBody>
          <a:bodyPr lIns="36000" tIns="36000" rIns="0" bIns="0"/>
          <a:lstStyle>
            <a:lvl1pPr marL="190500" indent="-190500" algn="l" eaLnBrk="0" hangingPunct="0">
              <a:lnSpc>
                <a:spcPct val="95000"/>
              </a:lnSpc>
              <a:spcAft>
                <a:spcPts val="300"/>
              </a:spcAft>
              <a:buClr>
                <a:srgbClr val="007CB1"/>
              </a:buClr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lnSpc>
                <a:spcPct val="95000"/>
              </a:lnSpc>
              <a:spcAft>
                <a:spcPts val="300"/>
              </a:spcAft>
              <a:buClr>
                <a:srgbClr val="808080"/>
              </a:buClr>
              <a:buSzPct val="6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lnSpc>
                <a:spcPct val="95000"/>
              </a:lnSpc>
              <a:spcAft>
                <a:spcPts val="300"/>
              </a:spcAft>
              <a:buClr>
                <a:schemeClr val="bg2"/>
              </a:buClr>
              <a:buSzPct val="65000"/>
              <a:buFont typeface="Arial" charset="0"/>
              <a:buChar char="-"/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lnSpc>
                <a:spcPct val="95000"/>
              </a:lnSpc>
              <a:spcAft>
                <a:spcPts val="300"/>
              </a:spcAft>
              <a:buClr>
                <a:srgbClr val="7F7F7F"/>
              </a:buClr>
              <a:buSzPct val="80000"/>
              <a:buChar char="•"/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algn="just" eaLnBrk="0" hangingPunct="0"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91440" indent="-91440" eaLnBrk="1" hangingPunct="1">
              <a:spcAft>
                <a:spcPts val="313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altLang="fr-FR" sz="1000" dirty="0">
                <a:latin typeface="+mj-lt"/>
              </a:rPr>
              <a:t>Analysis of potential white knights</a:t>
            </a:r>
          </a:p>
          <a:p>
            <a:pPr marL="91440" indent="-91440" eaLnBrk="1" hangingPunct="1">
              <a:spcAft>
                <a:spcPts val="313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altLang="fr-FR" sz="1000" dirty="0">
                <a:latin typeface="+mj-lt"/>
              </a:rPr>
              <a:t>Merger models</a:t>
            </a:r>
          </a:p>
          <a:p>
            <a:pPr marL="91440" indent="-91440" eaLnBrk="1" hangingPunct="1">
              <a:spcAft>
                <a:spcPts val="313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altLang="fr-FR" sz="1000" dirty="0">
                <a:latin typeface="+mj-lt"/>
              </a:rPr>
              <a:t>Defence tactics &amp; strategies</a:t>
            </a:r>
          </a:p>
          <a:p>
            <a:pPr marL="91440" indent="-91440" eaLnBrk="1" hangingPunct="1">
              <a:spcAft>
                <a:spcPts val="313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altLang="fr-FR" sz="1000" dirty="0">
                <a:latin typeface="+mj-lt"/>
              </a:rPr>
              <a:t>Lobbying</a:t>
            </a:r>
          </a:p>
          <a:p>
            <a:pPr marL="91440" indent="-91440" eaLnBrk="1" hangingPunct="1">
              <a:spcAft>
                <a:spcPts val="313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altLang="fr-FR" sz="1000" dirty="0">
                <a:latin typeface="+mj-lt"/>
              </a:rPr>
              <a:t>Structuring</a:t>
            </a:r>
          </a:p>
        </p:txBody>
      </p:sp>
      <p:sp>
        <p:nvSpPr>
          <p:cNvPr id="115" name="Rectangle 1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860652" y="4459234"/>
            <a:ext cx="2082233" cy="913916"/>
          </a:xfrm>
          <a:prstGeom prst="rect">
            <a:avLst/>
          </a:prstGeom>
          <a:solidFill>
            <a:srgbClr val="EBEBF9"/>
          </a:solidFill>
          <a:ln>
            <a:noFill/>
          </a:ln>
        </p:spPr>
        <p:txBody>
          <a:bodyPr lIns="36000" tIns="36000" rIns="0" bIns="0"/>
          <a:lstStyle>
            <a:lvl1pPr marL="190500" indent="-190500" algn="l" eaLnBrk="0" hangingPunct="0">
              <a:lnSpc>
                <a:spcPct val="95000"/>
              </a:lnSpc>
              <a:spcAft>
                <a:spcPts val="300"/>
              </a:spcAft>
              <a:buClr>
                <a:srgbClr val="007CB1"/>
              </a:buClr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lnSpc>
                <a:spcPct val="95000"/>
              </a:lnSpc>
              <a:spcAft>
                <a:spcPts val="300"/>
              </a:spcAft>
              <a:buClr>
                <a:srgbClr val="808080"/>
              </a:buClr>
              <a:buSzPct val="6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lnSpc>
                <a:spcPct val="95000"/>
              </a:lnSpc>
              <a:spcAft>
                <a:spcPts val="300"/>
              </a:spcAft>
              <a:buClr>
                <a:schemeClr val="bg2"/>
              </a:buClr>
              <a:buSzPct val="65000"/>
              <a:buFont typeface="Arial" charset="0"/>
              <a:buChar char="-"/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lnSpc>
                <a:spcPct val="95000"/>
              </a:lnSpc>
              <a:spcAft>
                <a:spcPts val="300"/>
              </a:spcAft>
              <a:buClr>
                <a:srgbClr val="7F7F7F"/>
              </a:buClr>
              <a:buSzPct val="80000"/>
              <a:buChar char="•"/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algn="just" eaLnBrk="0" hangingPunct="0"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91440" indent="-91440" eaLnBrk="1" hangingPunct="1">
              <a:spcAft>
                <a:spcPts val="313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altLang="fr-FR" sz="1000" dirty="0">
                <a:latin typeface="+mj-lt"/>
              </a:rPr>
              <a:t>Even if mandated by the management, the mission is not to do everything to keep the management in place</a:t>
            </a:r>
          </a:p>
        </p:txBody>
      </p:sp>
      <p:sp>
        <p:nvSpPr>
          <p:cNvPr id="116" name="Rectangle 1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312591" y="5413429"/>
            <a:ext cx="2455682" cy="689393"/>
          </a:xfrm>
          <a:prstGeom prst="rect">
            <a:avLst/>
          </a:prstGeom>
          <a:solidFill>
            <a:srgbClr val="DBE1E5"/>
          </a:solidFill>
          <a:ln>
            <a:noFill/>
          </a:ln>
        </p:spPr>
        <p:txBody>
          <a:bodyPr lIns="36000" tIns="36000" rIns="0" bIns="0"/>
          <a:lstStyle>
            <a:lvl1pPr marL="190500" indent="-190500" algn="l" eaLnBrk="0" hangingPunct="0">
              <a:lnSpc>
                <a:spcPct val="95000"/>
              </a:lnSpc>
              <a:spcAft>
                <a:spcPts val="300"/>
              </a:spcAft>
              <a:buClr>
                <a:srgbClr val="007CB1"/>
              </a:buClr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lnSpc>
                <a:spcPct val="95000"/>
              </a:lnSpc>
              <a:spcAft>
                <a:spcPts val="300"/>
              </a:spcAft>
              <a:buClr>
                <a:srgbClr val="808080"/>
              </a:buClr>
              <a:buSzPct val="6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lnSpc>
                <a:spcPct val="95000"/>
              </a:lnSpc>
              <a:spcAft>
                <a:spcPts val="300"/>
              </a:spcAft>
              <a:buClr>
                <a:schemeClr val="bg2"/>
              </a:buClr>
              <a:buSzPct val="65000"/>
              <a:buFont typeface="Arial" charset="0"/>
              <a:buChar char="-"/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lnSpc>
                <a:spcPct val="95000"/>
              </a:lnSpc>
              <a:spcAft>
                <a:spcPts val="300"/>
              </a:spcAft>
              <a:buClr>
                <a:srgbClr val="7F7F7F"/>
              </a:buClr>
              <a:buSzPct val="80000"/>
              <a:buChar char="•"/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algn="just" eaLnBrk="0" hangingPunct="0"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91440" indent="-91440" eaLnBrk="1" hangingPunct="1">
              <a:spcAft>
                <a:spcPts val="313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altLang="fr-FR" sz="1000" dirty="0">
                <a:latin typeface="+mj-lt"/>
              </a:rPr>
              <a:t>Provide an independent and expert view on the price offered by a bidder </a:t>
            </a:r>
          </a:p>
        </p:txBody>
      </p:sp>
      <p:sp>
        <p:nvSpPr>
          <p:cNvPr id="117" name="Rectangle 11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821976" y="5413429"/>
            <a:ext cx="2982272" cy="689393"/>
          </a:xfrm>
          <a:prstGeom prst="rect">
            <a:avLst/>
          </a:prstGeom>
          <a:solidFill>
            <a:srgbClr val="DBE1E5"/>
          </a:solidFill>
          <a:ln>
            <a:noFill/>
          </a:ln>
        </p:spPr>
        <p:txBody>
          <a:bodyPr lIns="36000" tIns="36000" rIns="0" bIns="0"/>
          <a:lstStyle>
            <a:lvl1pPr marL="190500" indent="-190500" algn="l" eaLnBrk="0" hangingPunct="0">
              <a:lnSpc>
                <a:spcPct val="95000"/>
              </a:lnSpc>
              <a:spcAft>
                <a:spcPts val="300"/>
              </a:spcAft>
              <a:buClr>
                <a:srgbClr val="007CB1"/>
              </a:buClr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lnSpc>
                <a:spcPct val="95000"/>
              </a:lnSpc>
              <a:spcAft>
                <a:spcPts val="300"/>
              </a:spcAft>
              <a:buClr>
                <a:srgbClr val="808080"/>
              </a:buClr>
              <a:buSzPct val="6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lnSpc>
                <a:spcPct val="95000"/>
              </a:lnSpc>
              <a:spcAft>
                <a:spcPts val="300"/>
              </a:spcAft>
              <a:buClr>
                <a:schemeClr val="bg2"/>
              </a:buClr>
              <a:buSzPct val="65000"/>
              <a:buFont typeface="Arial" charset="0"/>
              <a:buChar char="-"/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lnSpc>
                <a:spcPct val="95000"/>
              </a:lnSpc>
              <a:spcAft>
                <a:spcPts val="300"/>
              </a:spcAft>
              <a:buClr>
                <a:srgbClr val="7F7F7F"/>
              </a:buClr>
              <a:buSzPct val="80000"/>
              <a:buChar char="•"/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algn="just" eaLnBrk="0" hangingPunct="0"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91440" indent="-91440" eaLnBrk="1" hangingPunct="1">
              <a:spcAft>
                <a:spcPts val="313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altLang="fr-FR" sz="1000" dirty="0">
                <a:latin typeface="+mj-lt"/>
              </a:rPr>
              <a:t>Full valuation analysis </a:t>
            </a:r>
          </a:p>
          <a:p>
            <a:pPr marL="91440" indent="-91440" eaLnBrk="1" hangingPunct="1">
              <a:spcAft>
                <a:spcPts val="313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altLang="fr-FR" sz="1000" dirty="0">
                <a:latin typeface="+mj-lt"/>
              </a:rPr>
              <a:t>Valuation report with a recommendation on price</a:t>
            </a:r>
          </a:p>
        </p:txBody>
      </p:sp>
      <p:sp>
        <p:nvSpPr>
          <p:cNvPr id="118" name="Rectangle 11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860652" y="5413429"/>
            <a:ext cx="2082233" cy="689393"/>
          </a:xfrm>
          <a:prstGeom prst="rect">
            <a:avLst/>
          </a:prstGeom>
          <a:solidFill>
            <a:srgbClr val="DBE1E5"/>
          </a:solidFill>
          <a:ln>
            <a:noFill/>
          </a:ln>
        </p:spPr>
        <p:txBody>
          <a:bodyPr lIns="36000" tIns="36000" rIns="0" bIns="0"/>
          <a:lstStyle>
            <a:lvl1pPr marL="190500" indent="-190500" algn="l" eaLnBrk="0" hangingPunct="0">
              <a:lnSpc>
                <a:spcPct val="95000"/>
              </a:lnSpc>
              <a:spcAft>
                <a:spcPts val="300"/>
              </a:spcAft>
              <a:buClr>
                <a:srgbClr val="007CB1"/>
              </a:buClr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lnSpc>
                <a:spcPct val="95000"/>
              </a:lnSpc>
              <a:spcAft>
                <a:spcPts val="300"/>
              </a:spcAft>
              <a:buClr>
                <a:srgbClr val="808080"/>
              </a:buClr>
              <a:buSzPct val="6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lnSpc>
                <a:spcPct val="95000"/>
              </a:lnSpc>
              <a:spcAft>
                <a:spcPts val="300"/>
              </a:spcAft>
              <a:buClr>
                <a:schemeClr val="bg2"/>
              </a:buClr>
              <a:buSzPct val="65000"/>
              <a:buFont typeface="Arial" charset="0"/>
              <a:buChar char="-"/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lnSpc>
                <a:spcPct val="95000"/>
              </a:lnSpc>
              <a:spcAft>
                <a:spcPts val="300"/>
              </a:spcAft>
              <a:buClr>
                <a:srgbClr val="7F7F7F"/>
              </a:buClr>
              <a:buSzPct val="80000"/>
              <a:buChar char="•"/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algn="just" eaLnBrk="0" hangingPunct="0"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91440" indent="-91440" eaLnBrk="1" hangingPunct="1">
              <a:spcAft>
                <a:spcPts val="313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altLang="fr-FR" sz="1000" dirty="0">
                <a:latin typeface="+mj-lt"/>
              </a:rPr>
              <a:t>Short deadlines</a:t>
            </a:r>
          </a:p>
          <a:p>
            <a:pPr marL="91440" indent="-91440" eaLnBrk="1" hangingPunct="1">
              <a:spcAft>
                <a:spcPts val="313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altLang="fr-FR" sz="1000" dirty="0">
                <a:latin typeface="+mj-lt"/>
              </a:rPr>
              <a:t>100% likelihood of completing</a:t>
            </a:r>
          </a:p>
          <a:p>
            <a:pPr marL="91440" indent="-91440" eaLnBrk="1" hangingPunct="1">
              <a:spcAft>
                <a:spcPts val="313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altLang="fr-FR" sz="1000" dirty="0">
                <a:latin typeface="+mj-lt"/>
              </a:rPr>
              <a:t>Smaller fees but considered in </a:t>
            </a:r>
            <a:br>
              <a:rPr lang="en-GB" altLang="fr-FR" sz="1000" dirty="0">
                <a:latin typeface="+mj-lt"/>
              </a:rPr>
            </a:br>
            <a:r>
              <a:rPr lang="en-GB" altLang="fr-FR" sz="1000" dirty="0">
                <a:latin typeface="+mj-lt"/>
              </a:rPr>
              <a:t>league tables</a:t>
            </a:r>
          </a:p>
        </p:txBody>
      </p:sp>
      <p:sp>
        <p:nvSpPr>
          <p:cNvPr id="123" name="Rectangle 1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860652" y="3523633"/>
            <a:ext cx="2082233" cy="89532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lIns="36000" tIns="36000" rIns="0" bIns="0"/>
          <a:lstStyle>
            <a:lvl1pPr marL="190500" indent="-190500" algn="l" eaLnBrk="0" hangingPunct="0">
              <a:lnSpc>
                <a:spcPct val="95000"/>
              </a:lnSpc>
              <a:spcAft>
                <a:spcPts val="300"/>
              </a:spcAft>
              <a:buClr>
                <a:srgbClr val="007CB1"/>
              </a:buClr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lnSpc>
                <a:spcPct val="95000"/>
              </a:lnSpc>
              <a:spcAft>
                <a:spcPts val="300"/>
              </a:spcAft>
              <a:buClr>
                <a:srgbClr val="808080"/>
              </a:buClr>
              <a:buSzPct val="6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lnSpc>
                <a:spcPct val="95000"/>
              </a:lnSpc>
              <a:spcAft>
                <a:spcPts val="300"/>
              </a:spcAft>
              <a:buClr>
                <a:schemeClr val="bg2"/>
              </a:buClr>
              <a:buSzPct val="65000"/>
              <a:buFont typeface="Arial" charset="0"/>
              <a:buChar char="-"/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lnSpc>
                <a:spcPct val="95000"/>
              </a:lnSpc>
              <a:spcAft>
                <a:spcPts val="300"/>
              </a:spcAft>
              <a:buClr>
                <a:srgbClr val="7F7F7F"/>
              </a:buClr>
              <a:buSzPct val="80000"/>
              <a:buChar char="•"/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algn="just" eaLnBrk="0" hangingPunct="0"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91440" indent="-91440" eaLnBrk="1" hangingPunct="1">
              <a:spcAft>
                <a:spcPts val="313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altLang="fr-FR" sz="1000" dirty="0">
                <a:latin typeface="+mj-lt"/>
              </a:rPr>
              <a:t>Highly profitable</a:t>
            </a:r>
          </a:p>
          <a:p>
            <a:pPr marL="91440" indent="-91440" eaLnBrk="1" hangingPunct="1">
              <a:spcAft>
                <a:spcPts val="313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altLang="fr-FR" sz="1000" dirty="0">
                <a:latin typeface="+mj-lt"/>
              </a:rPr>
              <a:t>Cross-selling opportunities</a:t>
            </a:r>
          </a:p>
        </p:txBody>
      </p:sp>
      <p:sp>
        <p:nvSpPr>
          <p:cNvPr id="125" name="Rectangle 1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32313" y="1605133"/>
            <a:ext cx="926575" cy="978179"/>
          </a:xfrm>
          <a:prstGeom prst="rect">
            <a:avLst/>
          </a:prstGeom>
          <a:solidFill>
            <a:schemeClr val="accent6"/>
          </a:solidFill>
          <a:ln w="12700">
            <a:solidFill>
              <a:schemeClr val="accent5"/>
            </a:solidFill>
          </a:ln>
        </p:spPr>
        <p:txBody>
          <a:bodyPr lIns="90000" tIns="90000" rIns="89990" bIns="89990" anchor="ctr"/>
          <a:lstStyle>
            <a:lvl1pPr algn="l" eaLnBrk="0" hangingPunct="0">
              <a:lnSpc>
                <a:spcPct val="95000"/>
              </a:lnSpc>
              <a:spcAft>
                <a:spcPts val="300"/>
              </a:spcAft>
              <a:buClr>
                <a:srgbClr val="007CB1"/>
              </a:buClr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lnSpc>
                <a:spcPct val="95000"/>
              </a:lnSpc>
              <a:spcAft>
                <a:spcPts val="300"/>
              </a:spcAft>
              <a:buClr>
                <a:srgbClr val="808080"/>
              </a:buClr>
              <a:buSzPct val="6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lnSpc>
                <a:spcPct val="95000"/>
              </a:lnSpc>
              <a:spcAft>
                <a:spcPts val="300"/>
              </a:spcAft>
              <a:buClr>
                <a:schemeClr val="bg2"/>
              </a:buClr>
              <a:buSzPct val="65000"/>
              <a:buFont typeface="Arial" charset="0"/>
              <a:buChar char="-"/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lnSpc>
                <a:spcPct val="95000"/>
              </a:lnSpc>
              <a:spcAft>
                <a:spcPts val="300"/>
              </a:spcAft>
              <a:buClr>
                <a:srgbClr val="7F7F7F"/>
              </a:buClr>
              <a:buSzPct val="80000"/>
              <a:buChar char="•"/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algn="just" eaLnBrk="0" hangingPunct="0"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313"/>
              </a:spcAft>
              <a:buFont typeface="Wingdings" pitchFamily="2" charset="2"/>
              <a:buNone/>
            </a:pPr>
            <a:r>
              <a:rPr lang="en-GB" altLang="fr-FR" sz="1200" b="1" dirty="0">
                <a:solidFill>
                  <a:srgbClr val="FFFFFF"/>
                </a:solidFill>
                <a:latin typeface="+mj-lt"/>
              </a:rPr>
              <a:t>Sell-side</a:t>
            </a:r>
          </a:p>
        </p:txBody>
      </p:sp>
      <p:sp>
        <p:nvSpPr>
          <p:cNvPr id="126" name="Rectangle 12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32313" y="2623134"/>
            <a:ext cx="926575" cy="86734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accent5"/>
            </a:solidFill>
          </a:ln>
        </p:spPr>
        <p:txBody>
          <a:bodyPr lIns="90000" tIns="90000" rIns="89990" bIns="89990" anchor="ctr"/>
          <a:lstStyle>
            <a:lvl1pPr algn="l" eaLnBrk="0" hangingPunct="0">
              <a:lnSpc>
                <a:spcPct val="95000"/>
              </a:lnSpc>
              <a:spcAft>
                <a:spcPts val="300"/>
              </a:spcAft>
              <a:buClr>
                <a:srgbClr val="007CB1"/>
              </a:buClr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lnSpc>
                <a:spcPct val="95000"/>
              </a:lnSpc>
              <a:spcAft>
                <a:spcPts val="300"/>
              </a:spcAft>
              <a:buClr>
                <a:srgbClr val="808080"/>
              </a:buClr>
              <a:buSzPct val="6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lnSpc>
                <a:spcPct val="95000"/>
              </a:lnSpc>
              <a:spcAft>
                <a:spcPts val="300"/>
              </a:spcAft>
              <a:buClr>
                <a:schemeClr val="bg2"/>
              </a:buClr>
              <a:buSzPct val="65000"/>
              <a:buFont typeface="Arial" charset="0"/>
              <a:buChar char="-"/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lnSpc>
                <a:spcPct val="95000"/>
              </a:lnSpc>
              <a:spcAft>
                <a:spcPts val="300"/>
              </a:spcAft>
              <a:buClr>
                <a:srgbClr val="7F7F7F"/>
              </a:buClr>
              <a:buSzPct val="80000"/>
              <a:buChar char="•"/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algn="just" eaLnBrk="0" hangingPunct="0"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313"/>
              </a:spcAft>
              <a:buFont typeface="Wingdings" pitchFamily="2" charset="2"/>
              <a:buNone/>
            </a:pPr>
            <a:r>
              <a:rPr lang="en-GB" altLang="fr-FR" sz="1200" b="1" dirty="0">
                <a:solidFill>
                  <a:srgbClr val="FFFFFF"/>
                </a:solidFill>
                <a:latin typeface="+mj-lt"/>
              </a:rPr>
              <a:t>Buy-side</a:t>
            </a:r>
          </a:p>
        </p:txBody>
      </p:sp>
      <p:sp>
        <p:nvSpPr>
          <p:cNvPr id="127" name="Rectangle 12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32313" y="3523633"/>
            <a:ext cx="926575" cy="89532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accent5"/>
            </a:solidFill>
          </a:ln>
        </p:spPr>
        <p:txBody>
          <a:bodyPr lIns="90000" tIns="90000" rIns="89990" bIns="89990" anchor="ctr"/>
          <a:lstStyle>
            <a:lvl1pPr algn="l" eaLnBrk="0" hangingPunct="0">
              <a:lnSpc>
                <a:spcPct val="95000"/>
              </a:lnSpc>
              <a:spcAft>
                <a:spcPts val="300"/>
              </a:spcAft>
              <a:buClr>
                <a:srgbClr val="007CB1"/>
              </a:buClr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lnSpc>
                <a:spcPct val="95000"/>
              </a:lnSpc>
              <a:spcAft>
                <a:spcPts val="300"/>
              </a:spcAft>
              <a:buClr>
                <a:srgbClr val="808080"/>
              </a:buClr>
              <a:buSzPct val="6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lnSpc>
                <a:spcPct val="95000"/>
              </a:lnSpc>
              <a:spcAft>
                <a:spcPts val="300"/>
              </a:spcAft>
              <a:buClr>
                <a:schemeClr val="bg2"/>
              </a:buClr>
              <a:buSzPct val="65000"/>
              <a:buFont typeface="Arial" charset="0"/>
              <a:buChar char="-"/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lnSpc>
                <a:spcPct val="95000"/>
              </a:lnSpc>
              <a:spcAft>
                <a:spcPts val="300"/>
              </a:spcAft>
              <a:buClr>
                <a:srgbClr val="7F7F7F"/>
              </a:buClr>
              <a:buSzPct val="80000"/>
              <a:buChar char="•"/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algn="just" eaLnBrk="0" hangingPunct="0"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313"/>
              </a:spcAft>
              <a:buFont typeface="Wingdings" pitchFamily="2" charset="2"/>
              <a:buNone/>
            </a:pPr>
            <a:r>
              <a:rPr lang="en-GB" altLang="fr-FR" sz="1200" b="1" dirty="0">
                <a:solidFill>
                  <a:srgbClr val="FFFFFF"/>
                </a:solidFill>
                <a:latin typeface="+mj-lt"/>
              </a:rPr>
              <a:t>Hostile takeover</a:t>
            </a:r>
          </a:p>
        </p:txBody>
      </p:sp>
      <p:sp>
        <p:nvSpPr>
          <p:cNvPr id="128" name="Rectangle 127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32313" y="4459234"/>
            <a:ext cx="926575" cy="913916"/>
          </a:xfrm>
          <a:prstGeom prst="rect">
            <a:avLst/>
          </a:prstGeom>
          <a:solidFill>
            <a:srgbClr val="7030A0"/>
          </a:solidFill>
          <a:ln w="12700">
            <a:solidFill>
              <a:schemeClr val="accent5"/>
            </a:solidFill>
          </a:ln>
        </p:spPr>
        <p:txBody>
          <a:bodyPr lIns="90000" tIns="90000" rIns="89990" bIns="89990" anchor="ctr"/>
          <a:lstStyle>
            <a:lvl1pPr algn="l" eaLnBrk="0" hangingPunct="0">
              <a:lnSpc>
                <a:spcPct val="95000"/>
              </a:lnSpc>
              <a:spcAft>
                <a:spcPts val="300"/>
              </a:spcAft>
              <a:buClr>
                <a:srgbClr val="007CB1"/>
              </a:buClr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lnSpc>
                <a:spcPct val="95000"/>
              </a:lnSpc>
              <a:spcAft>
                <a:spcPts val="300"/>
              </a:spcAft>
              <a:buClr>
                <a:srgbClr val="808080"/>
              </a:buClr>
              <a:buSzPct val="6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lnSpc>
                <a:spcPct val="95000"/>
              </a:lnSpc>
              <a:spcAft>
                <a:spcPts val="300"/>
              </a:spcAft>
              <a:buClr>
                <a:schemeClr val="bg2"/>
              </a:buClr>
              <a:buSzPct val="65000"/>
              <a:buFont typeface="Arial" charset="0"/>
              <a:buChar char="-"/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lnSpc>
                <a:spcPct val="95000"/>
              </a:lnSpc>
              <a:spcAft>
                <a:spcPts val="300"/>
              </a:spcAft>
              <a:buClr>
                <a:srgbClr val="7F7F7F"/>
              </a:buClr>
              <a:buSzPct val="80000"/>
              <a:buChar char="•"/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algn="just" eaLnBrk="0" hangingPunct="0"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313"/>
              </a:spcAft>
              <a:buFont typeface="Wingdings" pitchFamily="2" charset="2"/>
              <a:buNone/>
            </a:pPr>
            <a:r>
              <a:rPr lang="en-GB" altLang="fr-FR" sz="1200" b="1" dirty="0">
                <a:solidFill>
                  <a:srgbClr val="FFFFFF"/>
                </a:solidFill>
                <a:latin typeface="+mj-lt"/>
              </a:rPr>
              <a:t>Defence</a:t>
            </a:r>
          </a:p>
        </p:txBody>
      </p:sp>
      <p:sp>
        <p:nvSpPr>
          <p:cNvPr id="129" name="Rectangle 12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32313" y="5413429"/>
            <a:ext cx="926575" cy="689393"/>
          </a:xfrm>
          <a:prstGeom prst="rect">
            <a:avLst/>
          </a:prstGeom>
          <a:solidFill>
            <a:srgbClr val="7690A9"/>
          </a:solidFill>
          <a:ln w="12700">
            <a:solidFill>
              <a:schemeClr val="accent5"/>
            </a:solidFill>
          </a:ln>
        </p:spPr>
        <p:txBody>
          <a:bodyPr lIns="90000" tIns="90000" rIns="89990" bIns="89990" anchor="ctr"/>
          <a:lstStyle>
            <a:lvl1pPr algn="l" eaLnBrk="0" hangingPunct="0">
              <a:lnSpc>
                <a:spcPct val="95000"/>
              </a:lnSpc>
              <a:spcAft>
                <a:spcPts val="300"/>
              </a:spcAft>
              <a:buClr>
                <a:srgbClr val="007CB1"/>
              </a:buClr>
              <a:buSzPct val="7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algn="l" eaLnBrk="0" hangingPunct="0">
              <a:lnSpc>
                <a:spcPct val="95000"/>
              </a:lnSpc>
              <a:spcAft>
                <a:spcPts val="300"/>
              </a:spcAft>
              <a:buClr>
                <a:srgbClr val="808080"/>
              </a:buClr>
              <a:buSzPct val="65000"/>
              <a:buFont typeface="Wingdings" pitchFamily="2" charset="2"/>
              <a:buChar char="n"/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algn="l" eaLnBrk="0" hangingPunct="0">
              <a:lnSpc>
                <a:spcPct val="95000"/>
              </a:lnSpc>
              <a:spcAft>
                <a:spcPts val="300"/>
              </a:spcAft>
              <a:buClr>
                <a:schemeClr val="bg2"/>
              </a:buClr>
              <a:buSzPct val="65000"/>
              <a:buFont typeface="Arial" charset="0"/>
              <a:buChar char="-"/>
              <a:defRPr sz="1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algn="l" eaLnBrk="0" hangingPunct="0">
              <a:lnSpc>
                <a:spcPct val="95000"/>
              </a:lnSpc>
              <a:spcAft>
                <a:spcPts val="300"/>
              </a:spcAft>
              <a:buClr>
                <a:srgbClr val="7F7F7F"/>
              </a:buClr>
              <a:buSzPct val="80000"/>
              <a:buChar char="•"/>
              <a:defRPr sz="9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algn="just" eaLnBrk="0" hangingPunct="0"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just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-"/>
              <a:defRPr sz="8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ts val="313"/>
              </a:spcAft>
              <a:buFont typeface="Wingdings" pitchFamily="2" charset="2"/>
              <a:buNone/>
            </a:pPr>
            <a:r>
              <a:rPr lang="en-GB" altLang="fr-FR" sz="1200" b="1" dirty="0">
                <a:solidFill>
                  <a:srgbClr val="FFFFFF"/>
                </a:solidFill>
                <a:latin typeface="+mj-lt"/>
              </a:rPr>
              <a:t>Fairness opinions</a:t>
            </a:r>
          </a:p>
        </p:txBody>
      </p:sp>
      <p:sp>
        <p:nvSpPr>
          <p:cNvPr id="34" name="Oval 3"/>
          <p:cNvSpPr>
            <a:spLocks noChangeArrowheads="1"/>
          </p:cNvSpPr>
          <p:nvPr/>
        </p:nvSpPr>
        <p:spPr bwMode="gray">
          <a:xfrm>
            <a:off x="1345357" y="402588"/>
            <a:ext cx="365760" cy="365760"/>
          </a:xfrm>
          <a:prstGeom prst="ellipse">
            <a:avLst/>
          </a:prstGeom>
          <a:solidFill>
            <a:srgbClr val="C00000"/>
          </a:solidFill>
          <a:ln w="38100">
            <a:noFill/>
            <a:round/>
            <a:headEnd/>
            <a:tailEnd type="none" w="sm" len="sm"/>
          </a:ln>
          <a:effectLst/>
        </p:spPr>
        <p:txBody>
          <a:bodyPr wrap="none" lIns="36000" tIns="36000" rIns="36000" bIns="360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1200" b="1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801816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228600"/>
            <a:r>
              <a:rPr lang="en-US" sz="1800" dirty="0"/>
              <a:t>Illustrative private asset disposal process Overview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 bwMode="gray"/>
        <p:txBody>
          <a:bodyPr/>
          <a:lstStyle/>
          <a:p>
            <a:fld id="{12D879E6-4549-42D9-8E3A-78F56EADF63C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gray">
          <a:xfrm>
            <a:off x="1258888" y="1665753"/>
            <a:ext cx="1152000" cy="943200"/>
          </a:xfrm>
          <a:prstGeom prst="rect">
            <a:avLst/>
          </a:prstGeom>
          <a:solidFill>
            <a:schemeClr val="accent6"/>
          </a:solidFill>
          <a:ln>
            <a:solidFill>
              <a:srgbClr val="5D9EA7"/>
            </a:solidFill>
            <a:prstDash val="dash"/>
          </a:ln>
        </p:spPr>
        <p:txBody>
          <a:bodyPr vert="horz" lIns="83104" tIns="72000" rIns="83104" bIns="72000" rtlCol="0" anchor="ctr" anchorCtr="1"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2" indent="0" algn="ctr" eaLnBrk="1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fr-FR" sz="1000" b="1" kern="100" dirty="0">
                <a:solidFill>
                  <a:schemeClr val="bg1"/>
                </a:solidFill>
                <a:latin typeface="+mj-lt"/>
                <a:sym typeface="Wingdings"/>
              </a:rPr>
              <a:t>Preparation / Marketing phase</a:t>
            </a:r>
          </a:p>
        </p:txBody>
      </p:sp>
      <p:sp>
        <p:nvSpPr>
          <p:cNvPr id="37" name="Rectangle 12"/>
          <p:cNvSpPr>
            <a:spLocks noChangeArrowheads="1"/>
          </p:cNvSpPr>
          <p:nvPr/>
        </p:nvSpPr>
        <p:spPr bwMode="gray">
          <a:xfrm>
            <a:off x="2483212" y="1665753"/>
            <a:ext cx="3132000" cy="94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prstDash val="dash"/>
          </a:ln>
        </p:spPr>
        <p:txBody>
          <a:bodyPr vert="horz" lIns="83104" tIns="72000" rIns="83104" bIns="72000" rtlCol="0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74638" lvl="2" indent="-274638" eaLnBrk="1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Tx/>
              <a:buChar char="•"/>
            </a:pPr>
            <a:r>
              <a:rPr lang="fr-FR" sz="1000" kern="100" dirty="0">
                <a:latin typeface="+mj-lt"/>
                <a:sym typeface="Wingdings"/>
              </a:rPr>
              <a:t>« Selling story » </a:t>
            </a:r>
          </a:p>
          <a:p>
            <a:pPr marL="274638" lvl="2" indent="-274638" eaLnBrk="1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Tx/>
              <a:buChar char="•"/>
            </a:pPr>
            <a:r>
              <a:rPr lang="fr-FR" sz="1000" kern="100" dirty="0">
                <a:latin typeface="+mj-lt"/>
                <a:sym typeface="Wingdings"/>
              </a:rPr>
              <a:t>Business plan</a:t>
            </a:r>
          </a:p>
          <a:p>
            <a:pPr marL="274638" lvl="2" indent="-274638" eaLnBrk="1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Tx/>
              <a:buChar char="•"/>
            </a:pPr>
            <a:r>
              <a:rPr lang="fr-FR" sz="1000" kern="100" dirty="0">
                <a:latin typeface="+mj-lt"/>
                <a:sym typeface="Wingdings"/>
              </a:rPr>
              <a:t>Preparing legal documents</a:t>
            </a:r>
          </a:p>
          <a:p>
            <a:pPr marL="274638" lvl="2" indent="-274638" eaLnBrk="1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Tx/>
              <a:buChar char="•"/>
            </a:pPr>
            <a:r>
              <a:rPr lang="fr-FR" sz="1000" kern="100" dirty="0">
                <a:latin typeface="+mj-lt"/>
                <a:sym typeface="Wingdings"/>
              </a:rPr>
              <a:t>Selecting the potential bidders</a:t>
            </a:r>
          </a:p>
        </p:txBody>
      </p:sp>
      <p:sp>
        <p:nvSpPr>
          <p:cNvPr id="38" name="Rectangle 15"/>
          <p:cNvSpPr>
            <a:spLocks noChangeArrowheads="1"/>
          </p:cNvSpPr>
          <p:nvPr/>
        </p:nvSpPr>
        <p:spPr bwMode="gray">
          <a:xfrm>
            <a:off x="1258888" y="2898923"/>
            <a:ext cx="1152000" cy="720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lIns="83104" tIns="72000" rIns="83104" bIns="72000" rtlCol="0" anchor="ctr" anchorCtr="1"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2" indent="0" algn="ctr" eaLnBrk="1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fr-FR" sz="1000" b="1" kern="100" dirty="0">
                <a:solidFill>
                  <a:schemeClr val="bg1"/>
                </a:solidFill>
                <a:latin typeface="+mj-lt"/>
                <a:sym typeface="Wingdings"/>
              </a:rPr>
              <a:t>First round</a:t>
            </a:r>
          </a:p>
        </p:txBody>
      </p:sp>
      <p:sp>
        <p:nvSpPr>
          <p:cNvPr id="39" name="Rectangle 16"/>
          <p:cNvSpPr>
            <a:spLocks noChangeArrowheads="1"/>
          </p:cNvSpPr>
          <p:nvPr/>
        </p:nvSpPr>
        <p:spPr bwMode="gray">
          <a:xfrm>
            <a:off x="2483212" y="2898923"/>
            <a:ext cx="313200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lIns="83104" tIns="72000" rIns="83104" bIns="72000" rtlCol="0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74638" lvl="2" indent="-274638" eaLnBrk="1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Tx/>
              <a:buChar char="•"/>
            </a:pPr>
            <a:r>
              <a:rPr lang="fr-FR" sz="1000" kern="100" dirty="0">
                <a:latin typeface="+mj-lt"/>
                <a:sym typeface="Wingdings"/>
              </a:rPr>
              <a:t>Information Memorandum (document with key information on the company)</a:t>
            </a:r>
          </a:p>
        </p:txBody>
      </p:sp>
      <p:sp>
        <p:nvSpPr>
          <p:cNvPr id="40" name="Rectangle 17"/>
          <p:cNvSpPr>
            <a:spLocks noChangeArrowheads="1"/>
          </p:cNvSpPr>
          <p:nvPr/>
        </p:nvSpPr>
        <p:spPr bwMode="gray">
          <a:xfrm>
            <a:off x="2483212" y="2645938"/>
            <a:ext cx="3132000" cy="216000"/>
          </a:xfrm>
          <a:prstGeom prst="rect">
            <a:avLst/>
          </a:prstGeom>
          <a:solidFill>
            <a:srgbClr val="FAA4B6">
              <a:alpha val="30196"/>
            </a:srgbClr>
          </a:solidFill>
          <a:ln w="6350" algn="ctr">
            <a:solidFill>
              <a:srgbClr val="C00000"/>
            </a:solidFill>
            <a:prstDash val="dash"/>
            <a:miter lim="800000"/>
            <a:headEnd/>
            <a:tailEnd/>
          </a:ln>
          <a:effectLst/>
        </p:spPr>
        <p:txBody>
          <a:bodyPr lIns="72000" tIns="72000" rIns="72000" bIns="7200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fr-FR" sz="1000" b="1" i="1" dirty="0">
                <a:solidFill>
                  <a:srgbClr val="C00000"/>
                </a:solidFill>
                <a:latin typeface="+mj-lt"/>
              </a:rPr>
              <a:t>Signing the Non Disclosure Agreement (NDA)</a:t>
            </a:r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gray">
          <a:xfrm>
            <a:off x="1258888" y="3908893"/>
            <a:ext cx="1152000" cy="1339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lIns="83104" tIns="72000" rIns="83104" bIns="72000" rtlCol="0" anchor="ctr" anchorCtr="1"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2" indent="0" algn="ctr" eaLnBrk="1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fr-FR" sz="1000" b="1" kern="100" dirty="0">
                <a:solidFill>
                  <a:schemeClr val="bg1"/>
                </a:solidFill>
                <a:latin typeface="+mj-lt"/>
                <a:sym typeface="Wingdings"/>
              </a:rPr>
              <a:t>Second Round</a:t>
            </a:r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gray">
          <a:xfrm>
            <a:off x="2483212" y="3908893"/>
            <a:ext cx="3132000" cy="13392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vert="horz" lIns="83104" tIns="72000" rIns="83104" bIns="72000" rtlCol="0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74638" lvl="2" indent="-274638" eaLnBrk="1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Tx/>
              <a:buChar char="•"/>
            </a:pPr>
            <a:r>
              <a:rPr lang="fr-FR" sz="1000" kern="100" dirty="0">
                <a:latin typeface="+mj-lt"/>
                <a:sym typeface="Wingdings"/>
              </a:rPr>
              <a:t>Online Data Room (virtual space with comprehensive confidential information)</a:t>
            </a:r>
          </a:p>
          <a:p>
            <a:pPr marL="274638" lvl="2" indent="-274638" eaLnBrk="1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Tx/>
              <a:buChar char="•"/>
            </a:pPr>
            <a:r>
              <a:rPr lang="fr-FR" sz="1000" kern="100" dirty="0">
                <a:latin typeface="+mj-lt"/>
                <a:sym typeface="Wingdings"/>
              </a:rPr>
              <a:t>Management presentation</a:t>
            </a:r>
          </a:p>
          <a:p>
            <a:pPr marL="274638" lvl="2" indent="-274638" eaLnBrk="1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Tx/>
              <a:buChar char="•"/>
            </a:pPr>
            <a:r>
              <a:rPr lang="fr-FR" sz="1000" kern="100" dirty="0">
                <a:latin typeface="+mj-lt"/>
                <a:sym typeface="Wingdings"/>
              </a:rPr>
              <a:t>Site visits</a:t>
            </a:r>
          </a:p>
          <a:p>
            <a:pPr marL="274638" lvl="2" indent="-274638" eaLnBrk="1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Tx/>
              <a:buChar char="•"/>
            </a:pPr>
            <a:r>
              <a:rPr lang="fr-FR" sz="1000" kern="100" dirty="0">
                <a:latin typeface="+mj-lt"/>
                <a:sym typeface="Wingdings"/>
              </a:rPr>
              <a:t>Sales and Purchase Agreement (SPA) </a:t>
            </a:r>
          </a:p>
        </p:txBody>
      </p:sp>
      <p:sp>
        <p:nvSpPr>
          <p:cNvPr id="43" name="Rectangle 22"/>
          <p:cNvSpPr>
            <a:spLocks noChangeArrowheads="1"/>
          </p:cNvSpPr>
          <p:nvPr/>
        </p:nvSpPr>
        <p:spPr bwMode="gray">
          <a:xfrm>
            <a:off x="1258888" y="5525325"/>
            <a:ext cx="1152000" cy="330072"/>
          </a:xfrm>
          <a:prstGeom prst="rect">
            <a:avLst/>
          </a:prstGeom>
          <a:solidFill>
            <a:srgbClr val="C00000"/>
          </a:solidFill>
          <a:ln>
            <a:solidFill>
              <a:srgbClr val="5D9EA7"/>
            </a:solidFill>
            <a:prstDash val="dash"/>
          </a:ln>
        </p:spPr>
        <p:txBody>
          <a:bodyPr vert="horz" lIns="83104" tIns="72000" rIns="83104" bIns="72000" rtlCol="0" anchor="ctr" anchorCtr="1">
            <a:no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2" indent="0" algn="ctr" eaLnBrk="1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</a:pPr>
            <a:r>
              <a:rPr lang="fr-FR" sz="1000" b="1" kern="100" dirty="0">
                <a:solidFill>
                  <a:schemeClr val="bg1"/>
                </a:solidFill>
                <a:latin typeface="+mj-lt"/>
                <a:sym typeface="Wingdings"/>
              </a:rPr>
              <a:t>Negotiation</a:t>
            </a:r>
          </a:p>
        </p:txBody>
      </p:sp>
      <p:sp>
        <p:nvSpPr>
          <p:cNvPr id="44" name="Rectangle 23"/>
          <p:cNvSpPr>
            <a:spLocks noChangeArrowheads="1"/>
          </p:cNvSpPr>
          <p:nvPr/>
        </p:nvSpPr>
        <p:spPr bwMode="gray">
          <a:xfrm>
            <a:off x="2483212" y="5538063"/>
            <a:ext cx="3132000" cy="330072"/>
          </a:xfrm>
          <a:prstGeom prst="rect">
            <a:avLst/>
          </a:prstGeom>
          <a:solidFill>
            <a:srgbClr val="FEECF0"/>
          </a:solidFill>
          <a:ln>
            <a:noFill/>
            <a:prstDash val="dash"/>
          </a:ln>
        </p:spPr>
        <p:txBody>
          <a:bodyPr vert="horz" lIns="83104" tIns="72000" rIns="83104" bIns="72000" rtlCol="0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74638" lvl="2" indent="-274638" eaLnBrk="1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Tx/>
              <a:buChar char="•"/>
            </a:pPr>
            <a:r>
              <a:rPr lang="fr-FR" sz="1000" kern="100" dirty="0">
                <a:latin typeface="+mj-lt"/>
                <a:sym typeface="Wingdings"/>
              </a:rPr>
              <a:t>Final negotiation on price and SPA</a:t>
            </a:r>
          </a:p>
        </p:txBody>
      </p:sp>
      <p:sp>
        <p:nvSpPr>
          <p:cNvPr id="45" name="Text Placeholder 13"/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1258888" y="1340768"/>
            <a:ext cx="1152000" cy="288000"/>
          </a:xfrm>
          <a:prstGeom prst="rect">
            <a:avLst/>
          </a:prstGeom>
          <a:solidFill>
            <a:schemeClr val="accent4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83104" tIns="83104" rIns="84433" bIns="83104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>
              <a:buFont typeface="Arial" charset="0"/>
              <a:buNone/>
            </a:pPr>
            <a:r>
              <a:rPr lang="en-GB" sz="1000" b="1" kern="0">
                <a:solidFill>
                  <a:schemeClr val="bg1"/>
                </a:solidFill>
              </a:rPr>
              <a:t>Phases</a:t>
            </a:r>
            <a:endParaRPr lang="en-GB" sz="1000" b="1" kern="0" dirty="0">
              <a:solidFill>
                <a:schemeClr val="bg1"/>
              </a:solidFill>
            </a:endParaRPr>
          </a:p>
        </p:txBody>
      </p:sp>
      <p:sp>
        <p:nvSpPr>
          <p:cNvPr id="46" name="Text Placeholder 13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2483212" y="1340768"/>
            <a:ext cx="3132000" cy="288000"/>
          </a:xfrm>
          <a:prstGeom prst="rect">
            <a:avLst/>
          </a:prstGeom>
          <a:solidFill>
            <a:schemeClr val="accent4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83104" tIns="83104" rIns="84433" bIns="83104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>
              <a:buFont typeface="Arial" charset="0"/>
              <a:buNone/>
            </a:pPr>
            <a:r>
              <a:rPr lang="en-GB" sz="1000" b="1" kern="0">
                <a:solidFill>
                  <a:schemeClr val="bg1"/>
                </a:solidFill>
              </a:rPr>
              <a:t>Key items / Documents</a:t>
            </a:r>
            <a:endParaRPr lang="en-GB" sz="1000" b="1" kern="0" dirty="0">
              <a:solidFill>
                <a:schemeClr val="bg1"/>
              </a:solidFill>
            </a:endParaRPr>
          </a:p>
        </p:txBody>
      </p:sp>
      <p:sp>
        <p:nvSpPr>
          <p:cNvPr id="47" name="Text Placeholder 13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5687536" y="1340768"/>
            <a:ext cx="3132000" cy="288000"/>
          </a:xfrm>
          <a:prstGeom prst="rect">
            <a:avLst/>
          </a:prstGeom>
          <a:solidFill>
            <a:schemeClr val="accent4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83104" tIns="83104" rIns="84433" bIns="83104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>
              <a:buFont typeface="Arial" charset="0"/>
              <a:buNone/>
            </a:pPr>
            <a:r>
              <a:rPr lang="en-GB" sz="1000" b="1" kern="0">
                <a:solidFill>
                  <a:schemeClr val="bg1"/>
                </a:solidFill>
              </a:rPr>
              <a:t>Role of the investment bank</a:t>
            </a:r>
            <a:endParaRPr lang="en-GB" sz="1000" b="1" kern="0" dirty="0">
              <a:solidFill>
                <a:schemeClr val="bg1"/>
              </a:solidFill>
            </a:endParaRPr>
          </a:p>
        </p:txBody>
      </p:sp>
      <p:sp>
        <p:nvSpPr>
          <p:cNvPr id="48" name="Rectangle 12"/>
          <p:cNvSpPr>
            <a:spLocks noChangeArrowheads="1"/>
          </p:cNvSpPr>
          <p:nvPr/>
        </p:nvSpPr>
        <p:spPr bwMode="gray">
          <a:xfrm>
            <a:off x="5687536" y="1665753"/>
            <a:ext cx="3132000" cy="94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  <a:prstDash val="dash"/>
          </a:ln>
        </p:spPr>
        <p:txBody>
          <a:bodyPr vert="horz" lIns="83104" tIns="72000" rIns="83104" bIns="72000" rtlCol="0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74638" lvl="2" indent="-274638" eaLnBrk="1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Tx/>
              <a:buChar char="•"/>
            </a:pPr>
            <a:r>
              <a:rPr lang="fr-FR" sz="1000" kern="100" dirty="0">
                <a:latin typeface="+mj-lt"/>
                <a:sym typeface="Wingdings"/>
              </a:rPr>
              <a:t>Disposal tactic</a:t>
            </a:r>
          </a:p>
          <a:p>
            <a:pPr marL="274638" lvl="2" indent="-274638" eaLnBrk="1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Tx/>
              <a:buChar char="•"/>
            </a:pPr>
            <a:r>
              <a:rPr lang="fr-FR" sz="1000" kern="100" dirty="0">
                <a:latin typeface="+mj-lt"/>
                <a:sym typeface="Wingdings"/>
              </a:rPr>
              <a:t>Preparing marketing documents (Teaser)</a:t>
            </a:r>
          </a:p>
          <a:p>
            <a:pPr marL="274638" lvl="2" indent="-274638" eaLnBrk="1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Tx/>
              <a:buChar char="•"/>
            </a:pPr>
            <a:r>
              <a:rPr lang="fr-FR" sz="1000" kern="100" dirty="0">
                <a:latin typeface="+mj-lt"/>
                <a:sym typeface="Wingdings"/>
              </a:rPr>
              <a:t>Contacting potential bidders</a:t>
            </a:r>
          </a:p>
          <a:p>
            <a:pPr marL="274638" lvl="2" indent="-274638" eaLnBrk="1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Tx/>
              <a:buChar char="•"/>
            </a:pPr>
            <a:r>
              <a:rPr lang="fr-FR" sz="1000" kern="100" dirty="0">
                <a:latin typeface="+mj-lt"/>
                <a:sym typeface="Wingdings"/>
              </a:rPr>
              <a:t>Reviewing the due diligence documents</a:t>
            </a:r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gray">
          <a:xfrm>
            <a:off x="5687536" y="2898923"/>
            <a:ext cx="3132000" cy="72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lIns="83104" tIns="72000" rIns="83104" bIns="72000" rtlCol="0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74638" lvl="2" indent="-274638" eaLnBrk="1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Tx/>
              <a:buChar char="•"/>
            </a:pPr>
            <a:r>
              <a:rPr lang="fr-FR" sz="1000" kern="100" dirty="0">
                <a:latin typeface="+mj-lt"/>
                <a:sym typeface="Wingdings"/>
              </a:rPr>
              <a:t>Preparing the Information Memorandum</a:t>
            </a:r>
          </a:p>
          <a:p>
            <a:pPr marL="274638" lvl="2" indent="-274638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Tx/>
              <a:buChar char="•"/>
            </a:pPr>
            <a:r>
              <a:rPr lang="fr-FR" sz="1000" kern="100" dirty="0">
                <a:latin typeface="+mj-lt"/>
                <a:sym typeface="Wingdings"/>
              </a:rPr>
              <a:t>Advising on the selection of bidders</a:t>
            </a:r>
          </a:p>
          <a:p>
            <a:pPr marL="274638" lvl="2" indent="-274638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Tx/>
              <a:buChar char="•"/>
            </a:pPr>
            <a:r>
              <a:rPr lang="fr-FR" sz="1000" kern="100" dirty="0">
                <a:latin typeface="+mj-lt"/>
                <a:sym typeface="Wingdings"/>
              </a:rPr>
              <a:t>Interacting with the bidders</a:t>
            </a:r>
          </a:p>
        </p:txBody>
      </p:sp>
      <p:sp>
        <p:nvSpPr>
          <p:cNvPr id="50" name="Rectangle 17"/>
          <p:cNvSpPr>
            <a:spLocks noChangeArrowheads="1"/>
          </p:cNvSpPr>
          <p:nvPr/>
        </p:nvSpPr>
        <p:spPr bwMode="gray">
          <a:xfrm>
            <a:off x="2483212" y="3655908"/>
            <a:ext cx="3132000" cy="216000"/>
          </a:xfrm>
          <a:prstGeom prst="rect">
            <a:avLst/>
          </a:prstGeom>
          <a:solidFill>
            <a:srgbClr val="FAA4B6">
              <a:alpha val="30196"/>
            </a:srgbClr>
          </a:solidFill>
          <a:ln w="6350" algn="ctr">
            <a:solidFill>
              <a:srgbClr val="C00000"/>
            </a:solidFill>
            <a:prstDash val="dash"/>
            <a:miter lim="800000"/>
            <a:headEnd/>
            <a:tailEnd/>
          </a:ln>
          <a:effectLst/>
        </p:spPr>
        <p:txBody>
          <a:bodyPr lIns="72000" tIns="72000" rIns="72000" bIns="7200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fr-FR" sz="1000" b="1" i="1" dirty="0">
                <a:solidFill>
                  <a:srgbClr val="C00000"/>
                </a:solidFill>
                <a:latin typeface="+mj-lt"/>
              </a:rPr>
              <a:t>Non binding letter (including non biding offer)</a:t>
            </a:r>
          </a:p>
        </p:txBody>
      </p:sp>
      <p:sp>
        <p:nvSpPr>
          <p:cNvPr id="51" name="Rectangle 17"/>
          <p:cNvSpPr>
            <a:spLocks noChangeArrowheads="1"/>
          </p:cNvSpPr>
          <p:nvPr/>
        </p:nvSpPr>
        <p:spPr bwMode="gray">
          <a:xfrm>
            <a:off x="2483212" y="5285078"/>
            <a:ext cx="3132000" cy="216000"/>
          </a:xfrm>
          <a:prstGeom prst="rect">
            <a:avLst/>
          </a:prstGeom>
          <a:solidFill>
            <a:srgbClr val="FAA4B6">
              <a:alpha val="30196"/>
            </a:srgbClr>
          </a:solidFill>
          <a:ln w="6350" algn="ctr">
            <a:solidFill>
              <a:srgbClr val="C00000"/>
            </a:solidFill>
            <a:prstDash val="dash"/>
            <a:miter lim="800000"/>
            <a:headEnd/>
            <a:tailEnd/>
          </a:ln>
          <a:effectLst/>
        </p:spPr>
        <p:txBody>
          <a:bodyPr lIns="72000" tIns="72000" rIns="72000" bIns="7200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fr-FR" sz="1000" b="1" i="1" dirty="0">
                <a:solidFill>
                  <a:srgbClr val="C00000"/>
                </a:solidFill>
                <a:latin typeface="+mj-lt"/>
              </a:rPr>
              <a:t>Binding offer and mark-up on SPA</a:t>
            </a:r>
          </a:p>
        </p:txBody>
      </p:sp>
      <p:sp>
        <p:nvSpPr>
          <p:cNvPr id="52" name="Rectangle 17"/>
          <p:cNvSpPr>
            <a:spLocks noChangeArrowheads="1"/>
          </p:cNvSpPr>
          <p:nvPr/>
        </p:nvSpPr>
        <p:spPr bwMode="gray">
          <a:xfrm>
            <a:off x="2483212" y="5905119"/>
            <a:ext cx="3132000" cy="216000"/>
          </a:xfrm>
          <a:prstGeom prst="rect">
            <a:avLst/>
          </a:prstGeom>
          <a:solidFill>
            <a:srgbClr val="FAA4B6">
              <a:alpha val="30196"/>
            </a:srgbClr>
          </a:solidFill>
          <a:ln w="6350" algn="ctr">
            <a:solidFill>
              <a:srgbClr val="C00000"/>
            </a:solidFill>
            <a:prstDash val="dash"/>
            <a:miter lim="800000"/>
            <a:headEnd/>
            <a:tailEnd/>
          </a:ln>
          <a:effectLst/>
        </p:spPr>
        <p:txBody>
          <a:bodyPr lIns="72000" tIns="72000" rIns="72000" bIns="7200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fr-FR" sz="1000" b="1" i="1" dirty="0">
                <a:solidFill>
                  <a:srgbClr val="C00000"/>
                </a:solidFill>
                <a:latin typeface="+mj-lt"/>
              </a:rPr>
              <a:t>Signing of the SPA</a:t>
            </a:r>
          </a:p>
        </p:txBody>
      </p:sp>
      <p:sp>
        <p:nvSpPr>
          <p:cNvPr id="53" name="Rectangle 12"/>
          <p:cNvSpPr>
            <a:spLocks noChangeArrowheads="1"/>
          </p:cNvSpPr>
          <p:nvPr/>
        </p:nvSpPr>
        <p:spPr bwMode="gray">
          <a:xfrm>
            <a:off x="5687536" y="3908893"/>
            <a:ext cx="3132000" cy="13392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vert="horz" lIns="83104" tIns="72000" rIns="83104" bIns="72000" rtlCol="0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74638" lvl="2" indent="-274638" eaLnBrk="1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Tx/>
              <a:buChar char="•"/>
            </a:pPr>
            <a:r>
              <a:rPr lang="fr-FR" sz="1000" kern="100" dirty="0">
                <a:latin typeface="+mj-lt"/>
                <a:sym typeface="Wingdings"/>
              </a:rPr>
              <a:t>Preparing the online Data Room</a:t>
            </a:r>
          </a:p>
          <a:p>
            <a:pPr marL="274638" lvl="2" indent="-274638" eaLnBrk="1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Tx/>
              <a:buChar char="•"/>
            </a:pPr>
            <a:r>
              <a:rPr lang="fr-FR" sz="1000" kern="100" dirty="0">
                <a:latin typeface="+mj-lt"/>
                <a:sym typeface="Wingdings"/>
              </a:rPr>
              <a:t>Preparing the Management Presentation and coaching Management</a:t>
            </a:r>
          </a:p>
          <a:p>
            <a:pPr marL="274638" lvl="2" indent="-274638" eaLnBrk="1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Tx/>
              <a:buChar char="•"/>
            </a:pPr>
            <a:r>
              <a:rPr lang="fr-FR" sz="1000" kern="100" dirty="0">
                <a:latin typeface="+mj-lt"/>
                <a:sym typeface="Wingdings"/>
              </a:rPr>
              <a:t>Reviewing the SPA</a:t>
            </a:r>
          </a:p>
          <a:p>
            <a:pPr marL="274638" lvl="2" indent="-274638" eaLnBrk="1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Tx/>
              <a:buChar char="•"/>
            </a:pPr>
            <a:r>
              <a:rPr lang="fr-FR" sz="1000" kern="100" dirty="0">
                <a:latin typeface="+mj-lt"/>
                <a:sym typeface="Wingdings"/>
              </a:rPr>
              <a:t>Interacting with the bidders</a:t>
            </a:r>
          </a:p>
          <a:p>
            <a:pPr marL="274638" lvl="2" indent="-274638" eaLnBrk="1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Tx/>
              <a:buChar char="•"/>
            </a:pPr>
            <a:r>
              <a:rPr lang="fr-FR" sz="1000" kern="100" dirty="0">
                <a:latin typeface="+mj-lt"/>
                <a:sym typeface="Wingdings"/>
              </a:rPr>
              <a:t>Advising on the selection of final bidders</a:t>
            </a:r>
          </a:p>
        </p:txBody>
      </p:sp>
      <p:sp>
        <p:nvSpPr>
          <p:cNvPr id="54" name="Rectangle 12"/>
          <p:cNvSpPr>
            <a:spLocks noChangeArrowheads="1"/>
          </p:cNvSpPr>
          <p:nvPr/>
        </p:nvSpPr>
        <p:spPr bwMode="gray">
          <a:xfrm>
            <a:off x="5687536" y="5521747"/>
            <a:ext cx="3132000" cy="330072"/>
          </a:xfrm>
          <a:prstGeom prst="rect">
            <a:avLst/>
          </a:prstGeom>
          <a:solidFill>
            <a:srgbClr val="FEECF0"/>
          </a:solidFill>
          <a:ln>
            <a:noFill/>
            <a:prstDash val="dash"/>
          </a:ln>
        </p:spPr>
        <p:txBody>
          <a:bodyPr vert="horz" lIns="83104" tIns="72000" rIns="83104" bIns="72000" rtlCol="0" anchor="t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74638" lvl="2" indent="-274638" eaLnBrk="1" hangingPunct="1">
              <a:lnSpc>
                <a:spcPct val="120000"/>
              </a:lnSpc>
              <a:spcBef>
                <a:spcPts val="100"/>
              </a:spcBef>
              <a:spcAft>
                <a:spcPts val="100"/>
              </a:spcAft>
              <a:buFontTx/>
              <a:buChar char="•"/>
            </a:pPr>
            <a:r>
              <a:rPr lang="fr-FR" sz="1000" kern="100" dirty="0">
                <a:latin typeface="+mj-lt"/>
                <a:sym typeface="Wingdings"/>
              </a:rPr>
              <a:t>Negotiation</a:t>
            </a:r>
          </a:p>
        </p:txBody>
      </p:sp>
      <p:sp>
        <p:nvSpPr>
          <p:cNvPr id="5" name="Right Arrow 4"/>
          <p:cNvSpPr/>
          <p:nvPr/>
        </p:nvSpPr>
        <p:spPr>
          <a:xfrm rot="5400000">
            <a:off x="-1232930" y="3465175"/>
            <a:ext cx="4186068" cy="587224"/>
          </a:xfrm>
          <a:prstGeom prst="rightArrow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3"/>
          <p:cNvSpPr>
            <a:spLocks noChangeArrowheads="1"/>
          </p:cNvSpPr>
          <p:nvPr/>
        </p:nvSpPr>
        <p:spPr bwMode="gray">
          <a:xfrm>
            <a:off x="1345357" y="402588"/>
            <a:ext cx="365760" cy="365760"/>
          </a:xfrm>
          <a:prstGeom prst="ellipse">
            <a:avLst/>
          </a:prstGeom>
          <a:solidFill>
            <a:srgbClr val="C00000"/>
          </a:solidFill>
          <a:ln w="38100">
            <a:noFill/>
            <a:round/>
            <a:headEnd/>
            <a:tailEnd type="none" w="sm" len="sm"/>
          </a:ln>
          <a:effectLst/>
        </p:spPr>
        <p:txBody>
          <a:bodyPr wrap="none" lIns="36000" tIns="36000" rIns="36000" bIns="3600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ctr"/>
            <a:r>
              <a:rPr lang="fr-FR" sz="1200" b="1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280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gray"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2000" dirty="0"/>
              <a:t>Key objectives of today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 bwMode="gray"/>
        <p:txBody>
          <a:bodyPr/>
          <a:lstStyle/>
          <a:p>
            <a:r>
              <a:rPr lang="fr-FR" dirty="0"/>
              <a:t>3</a:t>
            </a:r>
          </a:p>
        </p:txBody>
      </p:sp>
      <p:sp>
        <p:nvSpPr>
          <p:cNvPr id="10" name="Rectangle 15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40313" y="4762541"/>
            <a:ext cx="3337388" cy="150281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 vert="horz" lIns="180000" tIns="83104" rIns="83104" bIns="83104" rtlCol="0" anchor="ctr">
            <a:noAutofit/>
          </a:bodyPr>
          <a:lstStyle/>
          <a:p>
            <a:pPr marL="175908" lvl="2" indent="-172976" algn="ctr">
              <a:spcBef>
                <a:spcPts val="0"/>
              </a:spcBef>
              <a:spcAft>
                <a:spcPts val="600"/>
              </a:spcAft>
              <a:buSzPct val="75000"/>
            </a:pPr>
            <a:r>
              <a:rPr lang="en-GB" sz="1300" b="1" u="sng" dirty="0">
                <a:latin typeface="+mj-lt"/>
                <a:sym typeface="Wingdings"/>
              </a:rPr>
              <a:t>A clear path to prepare interviews</a:t>
            </a:r>
          </a:p>
          <a:p>
            <a:pPr marL="274638" lvl="2" indent="-271463">
              <a:spcBef>
                <a:spcPts val="0"/>
              </a:spcBef>
              <a:spcAft>
                <a:spcPts val="600"/>
              </a:spcAft>
              <a:buSzPct val="100000"/>
              <a:buFont typeface="Century Gothic" pitchFamily="34" charset="0"/>
              <a:buChar char="•"/>
            </a:pPr>
            <a:r>
              <a:rPr lang="en-GB" sz="1300" kern="100" dirty="0">
                <a:latin typeface="+mj-lt"/>
                <a:sym typeface="Wingdings"/>
              </a:rPr>
              <a:t>Personality / motivation</a:t>
            </a:r>
          </a:p>
          <a:p>
            <a:pPr marL="274638" lvl="2" indent="-271463">
              <a:spcBef>
                <a:spcPts val="0"/>
              </a:spcBef>
              <a:spcAft>
                <a:spcPts val="600"/>
              </a:spcAft>
              <a:buSzPct val="100000"/>
              <a:buFont typeface="Century Gothic" pitchFamily="34" charset="0"/>
              <a:buChar char="•"/>
            </a:pPr>
            <a:r>
              <a:rPr lang="en-GB" sz="1300" kern="100" dirty="0">
                <a:latin typeface="+mj-lt"/>
                <a:sym typeface="Wingdings"/>
              </a:rPr>
              <a:t>Knowledge of the investment banking environment</a:t>
            </a:r>
          </a:p>
          <a:p>
            <a:pPr marL="274638" lvl="2" indent="-271463">
              <a:spcBef>
                <a:spcPts val="0"/>
              </a:spcBef>
              <a:spcAft>
                <a:spcPts val="600"/>
              </a:spcAft>
              <a:buSzPct val="100000"/>
              <a:buFont typeface="Century Gothic" pitchFamily="34" charset="0"/>
              <a:buChar char="•"/>
            </a:pPr>
            <a:r>
              <a:rPr lang="en-GB" sz="1300" kern="100" dirty="0">
                <a:latin typeface="+mj-lt"/>
                <a:sym typeface="Wingdings"/>
              </a:rPr>
              <a:t>Technical skills</a:t>
            </a:r>
          </a:p>
        </p:txBody>
      </p:sp>
      <p:sp>
        <p:nvSpPr>
          <p:cNvPr id="11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40313" y="3147123"/>
            <a:ext cx="3337388" cy="15028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lIns="180000" tIns="83104" rIns="83104" bIns="83104" rtlCol="0" anchor="ctr">
            <a:noAutofit/>
          </a:bodyPr>
          <a:lstStyle/>
          <a:p>
            <a:pPr marL="175908" lvl="2" indent="-172976" algn="ctr">
              <a:spcBef>
                <a:spcPts val="0"/>
              </a:spcBef>
              <a:spcAft>
                <a:spcPts val="200"/>
              </a:spcAft>
              <a:buSzPct val="75000"/>
            </a:pPr>
            <a:r>
              <a:rPr lang="en-US" sz="1300" b="1" u="sng" kern="100" dirty="0">
                <a:latin typeface="+mj-lt"/>
                <a:sym typeface="Wingdings"/>
              </a:rPr>
              <a:t>A better knowledge of the </a:t>
            </a:r>
            <a:br>
              <a:rPr lang="en-US" sz="1300" b="1" u="sng" kern="100" dirty="0">
                <a:latin typeface="+mj-lt"/>
                <a:sym typeface="Wingdings"/>
              </a:rPr>
            </a:br>
            <a:r>
              <a:rPr lang="en-US" sz="1300" b="1" u="sng" kern="100" dirty="0">
                <a:latin typeface="+mj-lt"/>
                <a:sym typeface="Wingdings"/>
              </a:rPr>
              <a:t>enrollment process</a:t>
            </a:r>
          </a:p>
          <a:p>
            <a:pPr marL="274638" lvl="2" indent="-271463">
              <a:spcBef>
                <a:spcPts val="0"/>
              </a:spcBef>
              <a:spcAft>
                <a:spcPts val="200"/>
              </a:spcAft>
              <a:buSzPct val="100000"/>
              <a:buFont typeface="Century Gothic" pitchFamily="34" charset="0"/>
              <a:buChar char="•"/>
            </a:pPr>
            <a:r>
              <a:rPr lang="en-US" sz="1300" kern="100" dirty="0">
                <a:latin typeface="+mj-lt"/>
                <a:sym typeface="Wingdings"/>
              </a:rPr>
              <a:t>Different types of enrollment processes </a:t>
            </a:r>
          </a:p>
          <a:p>
            <a:pPr marL="274638" lvl="2" indent="-271463">
              <a:spcBef>
                <a:spcPts val="0"/>
              </a:spcBef>
              <a:spcAft>
                <a:spcPts val="200"/>
              </a:spcAft>
              <a:buSzPct val="100000"/>
              <a:buFont typeface="Century Gothic" pitchFamily="34" charset="0"/>
              <a:buChar char="•"/>
            </a:pPr>
            <a:r>
              <a:rPr lang="en-US" sz="1300" kern="100" dirty="0">
                <a:latin typeface="+mj-lt"/>
                <a:sym typeface="Wingdings"/>
              </a:rPr>
              <a:t>Expectations from Investment Banks </a:t>
            </a:r>
          </a:p>
          <a:p>
            <a:pPr marL="274638" lvl="2" indent="-271463">
              <a:spcBef>
                <a:spcPts val="0"/>
              </a:spcBef>
              <a:spcAft>
                <a:spcPts val="200"/>
              </a:spcAft>
              <a:buSzPct val="100000"/>
              <a:buFont typeface="Century Gothic" pitchFamily="34" charset="0"/>
              <a:buChar char="•"/>
            </a:pPr>
            <a:r>
              <a:rPr lang="en-US" sz="1300" kern="100" dirty="0">
                <a:latin typeface="+mj-lt"/>
                <a:sym typeface="Wingdings"/>
              </a:rPr>
              <a:t>Key dates for enrollment</a:t>
            </a:r>
          </a:p>
        </p:txBody>
      </p:sp>
      <p:sp>
        <p:nvSpPr>
          <p:cNvPr id="12" name="Rectangle 15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240313" y="1331652"/>
            <a:ext cx="3337388" cy="1702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180000" tIns="83104" rIns="83104" bIns="83104" rtlCol="0" anchor="ctr">
            <a:noAutofit/>
          </a:bodyPr>
          <a:lstStyle/>
          <a:p>
            <a:pPr marL="175908" lvl="2" indent="-172976" algn="ctr">
              <a:spcBef>
                <a:spcPts val="0"/>
              </a:spcBef>
              <a:spcAft>
                <a:spcPts val="600"/>
              </a:spcAft>
              <a:buSzPct val="75000"/>
            </a:pPr>
            <a:r>
              <a:rPr lang="en-US" sz="1300" b="1" kern="100" dirty="0">
                <a:latin typeface="+mj-lt"/>
                <a:sym typeface="Wingdings"/>
              </a:rPr>
              <a:t> </a:t>
            </a:r>
            <a:r>
              <a:rPr lang="en-US" sz="1300" b="1" u="sng" kern="100" dirty="0">
                <a:latin typeface="+mj-lt"/>
                <a:sym typeface="Wingdings"/>
              </a:rPr>
              <a:t>A better understanding of </a:t>
            </a:r>
            <a:br>
              <a:rPr lang="en-US" sz="1300" b="1" u="sng" kern="100" dirty="0">
                <a:latin typeface="+mj-lt"/>
                <a:sym typeface="Wingdings"/>
              </a:rPr>
            </a:br>
            <a:r>
              <a:rPr lang="en-US" sz="1300" b="1" u="sng" kern="100" dirty="0">
                <a:latin typeface="+mj-lt"/>
                <a:sym typeface="Wingdings"/>
              </a:rPr>
              <a:t>Investment Banking</a:t>
            </a:r>
          </a:p>
          <a:p>
            <a:pPr marL="274638" lvl="2" indent="-271463">
              <a:spcBef>
                <a:spcPts val="0"/>
              </a:spcBef>
              <a:spcAft>
                <a:spcPts val="600"/>
              </a:spcAft>
              <a:buSzPct val="100000"/>
              <a:buFont typeface="Century Gothic" pitchFamily="34" charset="0"/>
              <a:buChar char="•"/>
            </a:pPr>
            <a:r>
              <a:rPr lang="en-US" sz="1300" kern="100" dirty="0">
                <a:latin typeface="+mj-lt"/>
                <a:sym typeface="Wingdings"/>
              </a:rPr>
              <a:t>Key products</a:t>
            </a:r>
          </a:p>
          <a:p>
            <a:pPr marL="274638" lvl="2" indent="-271463">
              <a:spcBef>
                <a:spcPts val="0"/>
              </a:spcBef>
              <a:spcAft>
                <a:spcPts val="600"/>
              </a:spcAft>
              <a:buSzPct val="100000"/>
              <a:buFont typeface="Century Gothic" pitchFamily="34" charset="0"/>
              <a:buChar char="•"/>
            </a:pPr>
            <a:r>
              <a:rPr lang="en-US" sz="1300" kern="100" dirty="0">
                <a:latin typeface="+mj-lt"/>
                <a:sym typeface="Wingdings"/>
              </a:rPr>
              <a:t>Different business models</a:t>
            </a:r>
          </a:p>
          <a:p>
            <a:pPr marL="274638" lvl="2" indent="-271463">
              <a:spcBef>
                <a:spcPts val="0"/>
              </a:spcBef>
              <a:spcAft>
                <a:spcPts val="600"/>
              </a:spcAft>
              <a:buSzPct val="100000"/>
              <a:buFont typeface="Century Gothic" pitchFamily="34" charset="0"/>
              <a:buChar char="•"/>
            </a:pPr>
            <a:r>
              <a:rPr lang="en-US" sz="1300" kern="100" dirty="0">
                <a:latin typeface="+mj-lt"/>
                <a:sym typeface="Wingdings"/>
              </a:rPr>
              <a:t>Internal organization </a:t>
            </a:r>
          </a:p>
          <a:p>
            <a:pPr marL="274638" lvl="2" indent="-271463">
              <a:spcBef>
                <a:spcPts val="0"/>
              </a:spcBef>
              <a:spcAft>
                <a:spcPts val="600"/>
              </a:spcAft>
              <a:buSzPct val="100000"/>
              <a:buFont typeface="Century Gothic" pitchFamily="34" charset="0"/>
              <a:buChar char="•"/>
            </a:pPr>
            <a:r>
              <a:rPr lang="en-US" sz="1300" kern="100" dirty="0">
                <a:latin typeface="+mj-lt"/>
                <a:sym typeface="Wingdings"/>
              </a:rPr>
              <a:t>Career opportunities</a:t>
            </a:r>
          </a:p>
        </p:txBody>
      </p:sp>
      <p:sp>
        <p:nvSpPr>
          <p:cNvPr id="25" name="shpChapterHeading"/>
          <p:cNvSpPr txBox="1"/>
          <p:nvPr>
            <p:custDataLst>
              <p:tags r:id="rId6"/>
            </p:custDataLst>
          </p:nvPr>
        </p:nvSpPr>
        <p:spPr bwMode="gray">
          <a:xfrm>
            <a:off x="5769652" y="400219"/>
            <a:ext cx="2955163" cy="276999"/>
          </a:xfrm>
          <a:prstGeom prst="rect">
            <a:avLst/>
          </a:prstGeom>
          <a:noFill/>
          <a:ln>
            <a:noFill/>
          </a:ln>
        </p:spPr>
        <p:txBody>
          <a:bodyPr vert="horz" wrap="square" lIns="84433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lvl="0" indent="-342900" algn="r" eaLnBrk="1" hangingPunct="1">
              <a:spcBef>
                <a:spcPts val="400"/>
              </a:spcBef>
              <a:defRPr lang="en-US" b="0" dirty="0" smtClean="0">
                <a:solidFill>
                  <a:srgbClr val="000000"/>
                </a:solidFill>
                <a:latin typeface="+mj-lt"/>
                <a:ea typeface="ＭＳ Ｐゴシック" pitchFamily="1" charset="-128"/>
                <a:cs typeface="ＭＳ Ｐゴシック" pitchFamily="26" charset="-128"/>
              </a:defRPr>
            </a:lvl1pPr>
            <a:lvl2pPr marL="0" indent="1588" eaLnBrk="1" hangingPunct="1">
              <a:spcBef>
                <a:spcPts val="400"/>
              </a:spcBef>
              <a:defRPr lang="en-US" dirty="0" smtClean="0">
                <a:solidFill>
                  <a:srgbClr val="000000"/>
                </a:solidFill>
                <a:latin typeface="+mj-lt"/>
                <a:ea typeface="ＭＳ Ｐゴシック" pitchFamily="1" charset="-128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dirty="0" smtClean="0">
                <a:solidFill>
                  <a:srgbClr val="000000"/>
                </a:solidFill>
                <a:latin typeface="+mj-lt"/>
                <a:ea typeface="ＭＳ Ｐゴシック" pitchFamily="1" charset="-128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dirty="0" smtClean="0">
                <a:solidFill>
                  <a:srgbClr val="000000"/>
                </a:solidFill>
                <a:latin typeface="+mj-lt"/>
                <a:ea typeface="ＭＳ Ｐゴシック" pitchFamily="1" charset="-128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dirty="0" smtClean="0">
                <a:latin typeface="+mj-lt"/>
                <a:ea typeface="ＭＳ Ｐゴシック" pitchFamily="1" charset="-128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endParaRPr lang="fil-PH" dirty="0">
              <a:ea typeface="LF_Kai"/>
            </a:endParaRP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E23D91E0-F2B0-4CBB-B335-687FD53E8F40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4160416" y="2178934"/>
            <a:ext cx="3541488" cy="51943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83104" tIns="83104" rIns="84433" bIns="83104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9388" lvl="1" indent="0" algn="ctr">
              <a:buFont typeface="Arial" charset="0"/>
              <a:buNone/>
            </a:pPr>
            <a:r>
              <a:rPr lang="en-GB" sz="1400" b="1" i="1" kern="0" dirty="0">
                <a:solidFill>
                  <a:schemeClr val="bg1"/>
                </a:solidFill>
                <a:latin typeface="+mj-lt"/>
              </a:rPr>
              <a:t>Introduction to Market </a:t>
            </a:r>
            <a:br>
              <a:rPr lang="en-GB" sz="1400" b="1" i="1" kern="0" dirty="0">
                <a:solidFill>
                  <a:schemeClr val="bg1"/>
                </a:solidFill>
                <a:latin typeface="+mj-lt"/>
              </a:rPr>
            </a:br>
            <a:r>
              <a:rPr lang="en-GB" sz="1400" b="1" i="1" kern="0" dirty="0">
                <a:solidFill>
                  <a:schemeClr val="bg1"/>
                </a:solidFill>
                <a:latin typeface="+mj-lt"/>
              </a:rPr>
              <a:t>&amp; Corporate Finance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80F5D7C7-9CA2-4350-B373-714FF6294A80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4160416" y="2773735"/>
            <a:ext cx="3541489" cy="1015975"/>
          </a:xfrm>
          <a:prstGeom prst="rect">
            <a:avLst/>
          </a:prstGeom>
          <a:solidFill>
            <a:srgbClr val="DBE1E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84433" tIns="42217" rIns="84433" bIns="42217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2225" lvl="2" indent="339725">
              <a:spcBef>
                <a:spcPts val="0"/>
              </a:spcBef>
              <a:spcAft>
                <a:spcPts val="600"/>
              </a:spcAft>
              <a:buFont typeface="Century Gothic" pitchFamily="34" charset="0"/>
              <a:buChar char="•"/>
            </a:pPr>
            <a:r>
              <a:rPr lang="en-GB" sz="1300" kern="0" dirty="0">
                <a:latin typeface="+mj-lt"/>
              </a:rPr>
              <a:t>Overview of the IB industry</a:t>
            </a:r>
          </a:p>
          <a:p>
            <a:pPr marL="22225" lvl="2" indent="339725">
              <a:spcBef>
                <a:spcPts val="0"/>
              </a:spcBef>
              <a:spcAft>
                <a:spcPts val="600"/>
              </a:spcAft>
              <a:buFont typeface="Century Gothic" pitchFamily="34" charset="0"/>
              <a:buChar char="•"/>
            </a:pPr>
            <a:r>
              <a:rPr lang="en-GB" sz="1300" kern="0" dirty="0">
                <a:latin typeface="+mj-lt"/>
              </a:rPr>
              <a:t>Key Products</a:t>
            </a:r>
          </a:p>
          <a:p>
            <a:pPr marL="22225" lvl="2" indent="339725">
              <a:spcBef>
                <a:spcPts val="0"/>
              </a:spcBef>
              <a:spcAft>
                <a:spcPts val="600"/>
              </a:spcAft>
              <a:buFont typeface="Century Gothic" pitchFamily="34" charset="0"/>
              <a:buChar char="•"/>
            </a:pPr>
            <a:r>
              <a:rPr lang="en-GB" sz="1300" kern="0" dirty="0">
                <a:latin typeface="+mj-lt"/>
              </a:rPr>
              <a:t>Alumni tips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F431F803-133E-477D-B161-80813F4E4B04}"/>
              </a:ext>
            </a:extLst>
          </p:cNvPr>
          <p:cNvSpPr/>
          <p:nvPr/>
        </p:nvSpPr>
        <p:spPr>
          <a:xfrm rot="5400000">
            <a:off x="1385064" y="3654491"/>
            <a:ext cx="4933710" cy="288032"/>
          </a:xfrm>
          <a:prstGeom prst="triangle">
            <a:avLst/>
          </a:prstGeom>
          <a:solidFill>
            <a:schemeClr val="bg2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E23D91E0-F2B0-4CBB-B335-687FD53E8F40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4160416" y="3986325"/>
            <a:ext cx="3541488" cy="51943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83104" tIns="83104" rIns="84433" bIns="83104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179388" lvl="1" indent="0" algn="ctr">
              <a:buFont typeface="Arial" charset="0"/>
              <a:buNone/>
            </a:pPr>
            <a:r>
              <a:rPr lang="en-GB" sz="1400" b="1" i="1" kern="0" dirty="0">
                <a:solidFill>
                  <a:schemeClr val="bg1"/>
                </a:solidFill>
                <a:latin typeface="+mj-lt"/>
              </a:rPr>
              <a:t>Dedicated Rooms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80F5D7C7-9CA2-4350-B373-714FF6294A80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gray">
          <a:xfrm>
            <a:off x="4160416" y="4581128"/>
            <a:ext cx="3541489" cy="991298"/>
          </a:xfrm>
          <a:prstGeom prst="rect">
            <a:avLst/>
          </a:prstGeom>
          <a:solidFill>
            <a:srgbClr val="DBE1E5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84433" tIns="42217" rIns="84433" bIns="42217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2225" lvl="2" indent="339725">
              <a:spcBef>
                <a:spcPts val="0"/>
              </a:spcBef>
              <a:spcAft>
                <a:spcPts val="600"/>
              </a:spcAft>
              <a:buFont typeface="Century Gothic" pitchFamily="34" charset="0"/>
              <a:buChar char="•"/>
            </a:pPr>
            <a:r>
              <a:rPr lang="en-US" sz="1300" kern="0" dirty="0">
                <a:latin typeface="+mj-lt"/>
              </a:rPr>
              <a:t>Interview simulations </a:t>
            </a:r>
          </a:p>
          <a:p>
            <a:pPr marL="22225" lvl="2" indent="339725">
              <a:spcBef>
                <a:spcPts val="0"/>
              </a:spcBef>
              <a:spcAft>
                <a:spcPts val="600"/>
              </a:spcAft>
              <a:buFont typeface="Century Gothic" pitchFamily="34" charset="0"/>
              <a:buChar char="•"/>
            </a:pPr>
            <a:r>
              <a:rPr lang="en-US" sz="1300" kern="0" dirty="0">
                <a:latin typeface="+mj-lt"/>
              </a:rPr>
              <a:t>Feedbacks and interview tips</a:t>
            </a:r>
            <a:endParaRPr lang="en-GB" sz="1300" kern="0" dirty="0">
              <a:latin typeface="+mj-lt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gray">
          <a:xfrm>
            <a:off x="3987107" y="2123499"/>
            <a:ext cx="396016" cy="396016"/>
          </a:xfrm>
          <a:prstGeom prst="ellipse">
            <a:avLst/>
          </a:prstGeom>
          <a:solidFill>
            <a:srgbClr val="C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4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gray">
          <a:xfrm>
            <a:off x="3987107" y="3942821"/>
            <a:ext cx="396016" cy="396016"/>
          </a:xfrm>
          <a:prstGeom prst="ellipse">
            <a:avLst/>
          </a:prstGeom>
          <a:solidFill>
            <a:srgbClr val="C0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14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7149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59831" y="3347680"/>
            <a:ext cx="5895132" cy="477054"/>
          </a:xfrm>
        </p:spPr>
        <p:txBody>
          <a:bodyPr/>
          <a:lstStyle/>
          <a:p>
            <a:r>
              <a:rPr lang="en-US" dirty="0"/>
              <a:t>3. Q&amp;A Session</a:t>
            </a:r>
          </a:p>
        </p:txBody>
      </p:sp>
    </p:spTree>
    <p:extLst>
      <p:ext uri="{BB962C8B-B14F-4D97-AF65-F5344CB8AC3E}">
        <p14:creationId xmlns:p14="http://schemas.microsoft.com/office/powerpoint/2010/main" val="2808054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Table of Content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331914" y="1740743"/>
            <a:ext cx="6335712" cy="2264321"/>
          </a:xfrm>
        </p:spPr>
        <p:txBody>
          <a:bodyPr/>
          <a:lstStyle/>
          <a:p>
            <a:pPr>
              <a:spcBef>
                <a:spcPts val="2400"/>
              </a:spcBef>
              <a:spcAft>
                <a:spcPts val="1800"/>
              </a:spcAft>
            </a:pPr>
            <a:r>
              <a:rPr lang="en-US" dirty="0">
                <a:cs typeface="Arial" panose="020B0604020202020204" pitchFamily="34" charset="0"/>
              </a:rPr>
              <a:t>Introduction to Global Banking</a:t>
            </a:r>
          </a:p>
          <a:p>
            <a:pPr>
              <a:spcBef>
                <a:spcPts val="2400"/>
              </a:spcBef>
              <a:spcAft>
                <a:spcPts val="1800"/>
              </a:spcAft>
            </a:pPr>
            <a:r>
              <a:rPr lang="en-US" dirty="0">
                <a:cs typeface="Arial" panose="020B0604020202020204" pitchFamily="34" charset="0"/>
              </a:rPr>
              <a:t>Introduction to Investment Banking</a:t>
            </a:r>
          </a:p>
          <a:p>
            <a:pPr>
              <a:spcBef>
                <a:spcPts val="2400"/>
              </a:spcBef>
              <a:spcAft>
                <a:spcPts val="1800"/>
              </a:spcAft>
            </a:pPr>
            <a:r>
              <a:rPr lang="en-US" dirty="0">
                <a:cs typeface="Arial" panose="020B0604020202020204" pitchFamily="34" charset="0"/>
              </a:rPr>
              <a:t>Q&amp;A Session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D879E6-4549-42D9-8E3A-78F56EADF63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4" name="Oval 13"/>
          <p:cNvSpPr/>
          <p:nvPr/>
        </p:nvSpPr>
        <p:spPr>
          <a:xfrm>
            <a:off x="1103314" y="1726592"/>
            <a:ext cx="457200" cy="457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+mj-lt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1103314" y="2567086"/>
            <a:ext cx="457200" cy="457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+mj-lt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1103314" y="3356992"/>
            <a:ext cx="457200" cy="457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+mj-lt"/>
              </a:rPr>
              <a:t>3</a:t>
            </a:r>
          </a:p>
        </p:txBody>
      </p:sp>
      <p:pic>
        <p:nvPicPr>
          <p:cNvPr id="1026" name="Picture 2" descr="Sticker de Bastian65 sur other pulp fiction travolta meme - Sticker ID :  318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05162"/>
            <a:ext cx="3331846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 flipV="1">
            <a:off x="7444284" y="4164706"/>
            <a:ext cx="1699716" cy="225777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65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1. Introduction to Global Banking</a:t>
            </a:r>
          </a:p>
        </p:txBody>
      </p:sp>
    </p:spTree>
    <p:extLst>
      <p:ext uri="{BB962C8B-B14F-4D97-AF65-F5344CB8AC3E}">
        <p14:creationId xmlns:p14="http://schemas.microsoft.com/office/powerpoint/2010/main" val="1556442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1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996919" y="3328612"/>
            <a:ext cx="1255993" cy="19203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40310" rIns="0" bIns="40310">
            <a:spAutoFit/>
          </a:bodyPr>
          <a:lstStyle/>
          <a:p>
            <a:pPr marL="200414" indent="-200414" defTabSz="893511">
              <a:lnSpc>
                <a:spcPct val="85000"/>
              </a:lnSpc>
              <a:spcBef>
                <a:spcPct val="45000"/>
              </a:spcBef>
              <a:buSzPct val="100000"/>
              <a:buFont typeface="Century Gothic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  <a:latin typeface="+mj-lt"/>
                <a:cs typeface="Arial" pitchFamily="34" charset="0"/>
              </a:rPr>
              <a:t>Originate, structure, and market fixed income securities such as bonds, loans, asset-backed securities, and commercial paper </a:t>
            </a:r>
            <a:r>
              <a:rPr lang="en-GB" sz="1000" dirty="0">
                <a:solidFill>
                  <a:srgbClr val="000000"/>
                </a:solidFill>
                <a:latin typeface="+mj-lt"/>
                <a:cs typeface="Arial" pitchFamily="34" charset="0"/>
              </a:rPr>
              <a:t>for corporates</a:t>
            </a:r>
          </a:p>
          <a:p>
            <a:pPr marL="200414" indent="-200414" defTabSz="893511">
              <a:lnSpc>
                <a:spcPct val="85000"/>
              </a:lnSpc>
              <a:spcBef>
                <a:spcPct val="45000"/>
              </a:spcBef>
              <a:buSzPct val="100000"/>
              <a:buFont typeface="Century Gothic" pitchFamily="34" charset="0"/>
              <a:buChar char="•"/>
            </a:pPr>
            <a:endParaRPr lang="en-US" sz="1000" dirty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marL="200414" indent="-200414" defTabSz="893511">
              <a:lnSpc>
                <a:spcPct val="85000"/>
              </a:lnSpc>
              <a:spcBef>
                <a:spcPct val="45000"/>
              </a:spcBef>
              <a:buSzPct val="100000"/>
              <a:buFont typeface="Century Gothic" pitchFamily="34" charset="0"/>
              <a:buChar char="•"/>
            </a:pPr>
            <a:endParaRPr lang="en-GB" sz="100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233890" y="1340768"/>
            <a:ext cx="7572161" cy="322594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lIns="80165" tIns="40083" rIns="80165" bIns="40083" anchor="ctr" anchorCtr="1"/>
          <a:lstStyle/>
          <a:p>
            <a:pPr algn="ctr"/>
            <a:r>
              <a:rPr lang="en-US" sz="1000" b="1" dirty="0">
                <a:solidFill>
                  <a:srgbClr val="FFFFFF"/>
                </a:solidFill>
                <a:latin typeface="+mj-lt"/>
                <a:cs typeface="Arial" pitchFamily="34" charset="0"/>
              </a:rPr>
              <a:t>Global banking &amp; markets</a:t>
            </a:r>
          </a:p>
        </p:txBody>
      </p:sp>
      <p:sp>
        <p:nvSpPr>
          <p:cNvPr id="9" name="Text Box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3013296" y="2151573"/>
            <a:ext cx="3829709" cy="42484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80165" tIns="40083" rIns="80165" bIns="40083" anchor="ctr" anchorCtr="1"/>
          <a:lstStyle/>
          <a:p>
            <a:pPr algn="ctr"/>
            <a:r>
              <a:rPr lang="en-US" sz="1000" b="1" dirty="0">
                <a:solidFill>
                  <a:srgbClr val="FFFFFF"/>
                </a:solidFill>
                <a:latin typeface="+mj-lt"/>
                <a:cs typeface="Arial" pitchFamily="34" charset="0"/>
              </a:rPr>
              <a:t>Capital markets</a:t>
            </a:r>
          </a:p>
        </p:txBody>
      </p:sp>
      <p:sp>
        <p:nvSpPr>
          <p:cNvPr id="11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1246736" y="2148290"/>
            <a:ext cx="1671961" cy="424844"/>
          </a:xfrm>
          <a:prstGeom prst="rect">
            <a:avLst/>
          </a:prstGeom>
          <a:solidFill>
            <a:srgbClr val="7690A9"/>
          </a:solidFill>
          <a:ln w="9525">
            <a:noFill/>
            <a:miter lim="800000"/>
            <a:headEnd/>
            <a:tailEnd/>
          </a:ln>
          <a:effectLst/>
        </p:spPr>
        <p:txBody>
          <a:bodyPr lIns="80165" tIns="40083" rIns="80165" bIns="40083" anchor="ctr" anchorCtr="1"/>
          <a:lstStyle/>
          <a:p>
            <a:pPr algn="ctr"/>
            <a:r>
              <a:rPr lang="en-US" sz="1000" b="1" dirty="0">
                <a:solidFill>
                  <a:srgbClr val="FFFFFF"/>
                </a:solidFill>
                <a:latin typeface="+mj-lt"/>
                <a:cs typeface="Arial" pitchFamily="34" charset="0"/>
              </a:rPr>
              <a:t>Corporate &amp; investment banking (M&amp;A)</a:t>
            </a:r>
          </a:p>
        </p:txBody>
      </p:sp>
      <p:sp>
        <p:nvSpPr>
          <p:cNvPr id="12" name="Text Box 2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7040692" y="1667682"/>
            <a:ext cx="869872" cy="26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65" tIns="40083" rIns="80165" bIns="40083" anchor="ctr" anchorCtr="1"/>
          <a:lstStyle/>
          <a:p>
            <a:pPr algn="ctr"/>
            <a:r>
              <a:rPr lang="en-US" sz="1000" b="1" i="1" dirty="0">
                <a:solidFill>
                  <a:srgbClr val="C41230"/>
                </a:solidFill>
                <a:latin typeface="+mj-lt"/>
                <a:cs typeface="Arial" pitchFamily="34" charset="0"/>
              </a:rPr>
              <a:t>Public Side</a:t>
            </a:r>
          </a:p>
        </p:txBody>
      </p:sp>
      <p:sp>
        <p:nvSpPr>
          <p:cNvPr id="13" name="Text Box 2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5782596" y="1667682"/>
            <a:ext cx="1246817" cy="26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65" tIns="40083" rIns="80165" bIns="40083" anchor="ctr" anchorCtr="1"/>
          <a:lstStyle/>
          <a:p>
            <a:pPr algn="ctr"/>
            <a:r>
              <a:rPr lang="en-US" sz="1000" b="1" i="1" dirty="0">
                <a:solidFill>
                  <a:srgbClr val="C41230"/>
                </a:solidFill>
                <a:latin typeface="+mj-lt"/>
                <a:cs typeface="Arial" pitchFamily="34" charset="0"/>
              </a:rPr>
              <a:t>Private Side</a:t>
            </a:r>
          </a:p>
        </p:txBody>
      </p:sp>
      <p:sp>
        <p:nvSpPr>
          <p:cNvPr id="14" name="Text Box 4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6419616" y="5442780"/>
            <a:ext cx="1136315" cy="26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65" tIns="40083" rIns="80165" bIns="40083" anchor="ctr" anchorCtr="1"/>
          <a:lstStyle/>
          <a:p>
            <a:pPr algn="ctr"/>
            <a:r>
              <a:rPr lang="en-US" sz="1000" b="1" i="1" dirty="0">
                <a:solidFill>
                  <a:srgbClr val="C41230"/>
                </a:solidFill>
                <a:latin typeface="+mj-lt"/>
                <a:cs typeface="Arial" pitchFamily="34" charset="0"/>
              </a:rPr>
              <a:t>Chinese Wall</a:t>
            </a:r>
          </a:p>
        </p:txBody>
      </p:sp>
      <p:sp>
        <p:nvSpPr>
          <p:cNvPr id="15" name="Text Box 5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5609688" y="2911973"/>
            <a:ext cx="1242136" cy="34851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lIns="80165" tIns="40083" rIns="80165" bIns="40083" anchor="ctr" anchorCtr="1"/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“ECM”</a:t>
            </a:r>
          </a:p>
        </p:txBody>
      </p:sp>
      <p:sp>
        <p:nvSpPr>
          <p:cNvPr id="16" name="Text Box 5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2996919" y="2911973"/>
            <a:ext cx="1242136" cy="34851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80165" tIns="40083" rIns="80165" bIns="40083" anchor="ctr" anchorCtr="1"/>
          <a:lstStyle/>
          <a:p>
            <a:pPr algn="ctr"/>
            <a:r>
              <a:rPr lang="en-US" sz="1000" b="1" dirty="0">
                <a:solidFill>
                  <a:srgbClr val="FFFFFF"/>
                </a:solidFill>
                <a:latin typeface="+mj-lt"/>
                <a:cs typeface="Arial" pitchFamily="34" charset="0"/>
              </a:rPr>
              <a:t>“DCM”</a:t>
            </a:r>
          </a:p>
        </p:txBody>
      </p:sp>
      <p:sp>
        <p:nvSpPr>
          <p:cNvPr id="17" name="Text Box 5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4303303" y="2911973"/>
            <a:ext cx="1242136" cy="34851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80165" tIns="40083" rIns="80165" bIns="40083" anchor="ctr" anchorCtr="1"/>
          <a:lstStyle/>
          <a:p>
            <a:pPr algn="ctr"/>
            <a:r>
              <a:rPr lang="en-US" sz="1000" b="1" dirty="0">
                <a:solidFill>
                  <a:srgbClr val="FFFFFF"/>
                </a:solidFill>
                <a:latin typeface="+mj-lt"/>
                <a:cs typeface="Arial" pitchFamily="34" charset="0"/>
              </a:rPr>
              <a:t>Leveraged finance</a:t>
            </a:r>
          </a:p>
        </p:txBody>
      </p:sp>
      <p:cxnSp>
        <p:nvCxnSpPr>
          <p:cNvPr id="18" name="AutoShape 60"/>
          <p:cNvCxnSpPr>
            <a:cxnSpLocks noChangeShapeType="1"/>
            <a:stCxn id="9" idx="2"/>
            <a:endCxn id="15" idx="0"/>
          </p:cNvCxnSpPr>
          <p:nvPr>
            <p:custDataLst>
              <p:tags r:id="rId12"/>
            </p:custDataLst>
          </p:nvPr>
        </p:nvCxnSpPr>
        <p:spPr bwMode="gray">
          <a:xfrm rot="16200000" flipH="1">
            <a:off x="5411675" y="2092892"/>
            <a:ext cx="335556" cy="1302605"/>
          </a:xfrm>
          <a:prstGeom prst="bentConnector3">
            <a:avLst>
              <a:gd name="adj1" fmla="val 50000"/>
            </a:avLst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ffectLst/>
        </p:spPr>
      </p:cxnSp>
      <p:cxnSp>
        <p:nvCxnSpPr>
          <p:cNvPr id="19" name="AutoShape 61"/>
          <p:cNvCxnSpPr>
            <a:cxnSpLocks noChangeShapeType="1"/>
            <a:stCxn id="9" idx="2"/>
            <a:endCxn id="16" idx="0"/>
          </p:cNvCxnSpPr>
          <p:nvPr>
            <p:custDataLst>
              <p:tags r:id="rId13"/>
            </p:custDataLst>
          </p:nvPr>
        </p:nvCxnSpPr>
        <p:spPr bwMode="gray">
          <a:xfrm rot="5400000">
            <a:off x="4105291" y="2089113"/>
            <a:ext cx="335556" cy="1310164"/>
          </a:xfrm>
          <a:prstGeom prst="bentConnector3">
            <a:avLst>
              <a:gd name="adj1" fmla="val 50000"/>
            </a:avLst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ffectLst/>
        </p:spPr>
      </p:cxnSp>
      <p:sp>
        <p:nvSpPr>
          <p:cNvPr id="20" name="Rectangle 64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7140400" y="2148289"/>
            <a:ext cx="1681447" cy="3073705"/>
          </a:xfrm>
          <a:prstGeom prst="rect">
            <a:avLst/>
          </a:prstGeom>
          <a:noFill/>
          <a:ln w="12700">
            <a:solidFill>
              <a:srgbClr val="012169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algn="ctr"/>
            <a:endParaRPr lang="en-GB" sz="1000" dirty="0">
              <a:latin typeface="+mj-lt"/>
              <a:cs typeface="Arial" pitchFamily="34" charset="0"/>
            </a:endParaRPr>
          </a:p>
        </p:txBody>
      </p:sp>
      <p:sp>
        <p:nvSpPr>
          <p:cNvPr id="21" name="Rectangle 65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1247415" y="2151573"/>
            <a:ext cx="1670607" cy="3073734"/>
          </a:xfrm>
          <a:prstGeom prst="rect">
            <a:avLst/>
          </a:prstGeom>
          <a:noFill/>
          <a:ln w="12700">
            <a:solidFill>
              <a:srgbClr val="012169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algn="ctr"/>
            <a:endParaRPr lang="en-GB" sz="1000" dirty="0">
              <a:latin typeface="+mj-lt"/>
              <a:cs typeface="Arial" pitchFamily="34" charset="0"/>
            </a:endParaRPr>
          </a:p>
        </p:txBody>
      </p:sp>
      <p:sp>
        <p:nvSpPr>
          <p:cNvPr id="22" name="Rectangle 70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5609688" y="3328612"/>
            <a:ext cx="1206543" cy="13971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40310" rIns="0" bIns="40310">
            <a:spAutoFit/>
          </a:bodyPr>
          <a:lstStyle/>
          <a:p>
            <a:pPr marL="200414" indent="-200414" defTabSz="893511">
              <a:lnSpc>
                <a:spcPct val="85000"/>
              </a:lnSpc>
              <a:spcBef>
                <a:spcPct val="45000"/>
              </a:spcBef>
              <a:buSzPct val="100000"/>
              <a:buFont typeface="Century Gothic" pitchFamily="34" charset="0"/>
              <a:buChar char="•"/>
            </a:pPr>
            <a:r>
              <a:rPr lang="en-GB" sz="1000" dirty="0">
                <a:solidFill>
                  <a:srgbClr val="000000"/>
                </a:solidFill>
                <a:latin typeface="+mj-lt"/>
                <a:cs typeface="Arial" pitchFamily="34" charset="0"/>
              </a:rPr>
              <a:t>Originate, structure, and execute equity &amp; equity-linked products for corporates</a:t>
            </a:r>
          </a:p>
          <a:p>
            <a:pPr marL="200414" indent="-200414" defTabSz="893511">
              <a:lnSpc>
                <a:spcPct val="85000"/>
              </a:lnSpc>
              <a:spcBef>
                <a:spcPct val="45000"/>
              </a:spcBef>
              <a:buSzPct val="100000"/>
              <a:buFont typeface="Century Gothic" pitchFamily="34" charset="0"/>
              <a:buChar char="•"/>
            </a:pPr>
            <a:r>
              <a:rPr lang="en-GB" sz="1000" dirty="0">
                <a:solidFill>
                  <a:srgbClr val="000000"/>
                </a:solidFill>
                <a:latin typeface="+mj-lt"/>
                <a:cs typeface="Arial" pitchFamily="34" charset="0"/>
              </a:rPr>
              <a:t>Raise or sell equity for clients</a:t>
            </a:r>
          </a:p>
          <a:p>
            <a:pPr marL="200414" indent="-200414" defTabSz="893511">
              <a:lnSpc>
                <a:spcPct val="85000"/>
              </a:lnSpc>
              <a:spcBef>
                <a:spcPct val="45000"/>
              </a:spcBef>
              <a:buSzPct val="100000"/>
              <a:buFont typeface="Century Gothic" pitchFamily="34" charset="0"/>
              <a:buChar char="•"/>
            </a:pPr>
            <a:endParaRPr lang="en-GB" sz="100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23" name="Rectangle 72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4303303" y="3328613"/>
            <a:ext cx="1225284" cy="18511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40310" rIns="0" bIns="40310">
            <a:spAutoFit/>
          </a:bodyPr>
          <a:lstStyle/>
          <a:p>
            <a:pPr marL="200414" indent="-200414" defTabSz="893511">
              <a:lnSpc>
                <a:spcPct val="85000"/>
              </a:lnSpc>
              <a:spcBef>
                <a:spcPct val="45000"/>
              </a:spcBef>
              <a:buSzPct val="100000"/>
              <a:buFont typeface="Century Gothic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  <a:latin typeface="+mj-lt"/>
                <a:cs typeface="Arial" pitchFamily="34" charset="0"/>
              </a:rPr>
              <a:t>Provide leveraged loans, high-yield bonds or a combination</a:t>
            </a:r>
          </a:p>
          <a:p>
            <a:pPr marL="200414" indent="-200414" defTabSz="893511">
              <a:lnSpc>
                <a:spcPct val="85000"/>
              </a:lnSpc>
              <a:spcBef>
                <a:spcPct val="45000"/>
              </a:spcBef>
              <a:buSzPct val="100000"/>
              <a:buFont typeface="Century Gothic" pitchFamily="34" charset="0"/>
              <a:buChar char="•"/>
            </a:pPr>
            <a:r>
              <a:rPr lang="en-GB" sz="1000" dirty="0">
                <a:solidFill>
                  <a:srgbClr val="000000"/>
                </a:solidFill>
                <a:latin typeface="+mj-lt"/>
                <a:cs typeface="Arial" pitchFamily="34" charset="0"/>
              </a:rPr>
              <a:t>Work closely with financial sponsors in leveraged buyouts, recapitalisations and refinancings</a:t>
            </a:r>
          </a:p>
        </p:txBody>
      </p:sp>
      <p:sp>
        <p:nvSpPr>
          <p:cNvPr id="24" name="Text Box 73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gray">
          <a:xfrm>
            <a:off x="3912774" y="5442780"/>
            <a:ext cx="755863" cy="26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65" tIns="40083" rIns="80165" bIns="40083" anchor="ctr" anchorCtr="1"/>
          <a:lstStyle/>
          <a:p>
            <a:pPr algn="ctr"/>
            <a:r>
              <a:rPr lang="en-US" sz="1000" b="1" i="1" dirty="0">
                <a:solidFill>
                  <a:srgbClr val="C41230"/>
                </a:solidFill>
                <a:latin typeface="+mj-lt"/>
                <a:cs typeface="Arial" pitchFamily="34" charset="0"/>
              </a:rPr>
              <a:t>Debt</a:t>
            </a:r>
          </a:p>
        </p:txBody>
      </p:sp>
      <p:sp>
        <p:nvSpPr>
          <p:cNvPr id="25" name="Text Box 7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5837707" y="5442780"/>
            <a:ext cx="755863" cy="26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65" tIns="40083" rIns="80165" bIns="40083" anchor="ctr" anchorCtr="1"/>
          <a:lstStyle/>
          <a:p>
            <a:pPr algn="ctr"/>
            <a:r>
              <a:rPr lang="en-US" sz="1000" b="1" i="1" dirty="0">
                <a:solidFill>
                  <a:srgbClr val="C41230"/>
                </a:solidFill>
                <a:latin typeface="+mj-lt"/>
                <a:cs typeface="Arial" pitchFamily="34" charset="0"/>
              </a:rPr>
              <a:t>Equity</a:t>
            </a:r>
          </a:p>
        </p:txBody>
      </p:sp>
      <p:sp>
        <p:nvSpPr>
          <p:cNvPr id="26" name="AutoShape 88"/>
          <p:cNvSpPr>
            <a:spLocks/>
          </p:cNvSpPr>
          <p:nvPr>
            <p:custDataLst>
              <p:tags r:id="rId20"/>
            </p:custDataLst>
          </p:nvPr>
        </p:nvSpPr>
        <p:spPr bwMode="gray">
          <a:xfrm rot="16200000">
            <a:off x="4171082" y="4056001"/>
            <a:ext cx="250586" cy="2495609"/>
          </a:xfrm>
          <a:prstGeom prst="leftBrace">
            <a:avLst>
              <a:gd name="adj1" fmla="val 94875"/>
              <a:gd name="adj2" fmla="val 50000"/>
            </a:avLst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 vert="eaVert" wrap="none" lIns="80165" tIns="40083" rIns="80165" bIns="40083" anchor="ctr"/>
          <a:lstStyle/>
          <a:p>
            <a:pPr algn="ctr"/>
            <a:endParaRPr lang="en-GB" sz="1000" dirty="0">
              <a:latin typeface="+mj-lt"/>
            </a:endParaRPr>
          </a:p>
        </p:txBody>
      </p:sp>
      <p:sp>
        <p:nvSpPr>
          <p:cNvPr id="27" name="AutoShape 89"/>
          <p:cNvSpPr>
            <a:spLocks/>
          </p:cNvSpPr>
          <p:nvPr>
            <p:custDataLst>
              <p:tags r:id="rId21"/>
            </p:custDataLst>
          </p:nvPr>
        </p:nvSpPr>
        <p:spPr bwMode="gray">
          <a:xfrm rot="16200000">
            <a:off x="6084046" y="4676439"/>
            <a:ext cx="250586" cy="1254734"/>
          </a:xfrm>
          <a:prstGeom prst="leftBrace">
            <a:avLst>
              <a:gd name="adj1" fmla="val 47701"/>
              <a:gd name="adj2" fmla="val 50000"/>
            </a:avLst>
          </a:prstGeom>
          <a:noFill/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 vert="eaVert" wrap="none" lIns="80165" tIns="40083" rIns="80165" bIns="40083" anchor="ctr"/>
          <a:lstStyle/>
          <a:p>
            <a:pPr algn="ctr"/>
            <a:endParaRPr lang="en-GB" sz="1000" dirty="0">
              <a:latin typeface="+mj-lt"/>
            </a:endParaRPr>
          </a:p>
        </p:txBody>
      </p:sp>
      <p:sp>
        <p:nvSpPr>
          <p:cNvPr id="28" name="Text Box 5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7137004" y="2148290"/>
            <a:ext cx="1688221" cy="424844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/>
        </p:spPr>
        <p:txBody>
          <a:bodyPr lIns="80165" tIns="40083" rIns="80165" bIns="40083" anchor="ctr" anchorCtr="1"/>
          <a:lstStyle/>
          <a:p>
            <a:pPr algn="ctr"/>
            <a:r>
              <a:rPr lang="en-US" sz="1000" b="1" dirty="0">
                <a:solidFill>
                  <a:srgbClr val="FFFFFF"/>
                </a:solidFill>
                <a:latin typeface="+mj-lt"/>
                <a:cs typeface="Arial" pitchFamily="34" charset="0"/>
              </a:rPr>
              <a:t>Markets </a:t>
            </a:r>
          </a:p>
          <a:p>
            <a:pPr algn="ctr"/>
            <a:r>
              <a:rPr lang="en-US" sz="1000" b="1" dirty="0">
                <a:solidFill>
                  <a:srgbClr val="FFFFFF"/>
                </a:solidFill>
                <a:latin typeface="+mj-lt"/>
                <a:cs typeface="Arial" pitchFamily="34" charset="0"/>
              </a:rPr>
              <a:t>(sales &amp; trading)</a:t>
            </a:r>
          </a:p>
        </p:txBody>
      </p:sp>
      <p:sp>
        <p:nvSpPr>
          <p:cNvPr id="29" name="AutoShape 92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1314813" y="5719553"/>
            <a:ext cx="7551077" cy="360037"/>
          </a:xfrm>
          <a:prstGeom prst="rightArrow">
            <a:avLst>
              <a:gd name="adj1" fmla="val 62741"/>
              <a:gd name="adj2" fmla="val 165680"/>
            </a:avLst>
          </a:prstGeom>
          <a:solidFill>
            <a:schemeClr val="accent3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pPr algn="ctr"/>
            <a:r>
              <a:rPr lang="en-GB" sz="1000" i="1" dirty="0">
                <a:latin typeface="+mj-lt"/>
                <a:cs typeface="Arial" pitchFamily="34" charset="0"/>
              </a:rPr>
              <a:t>From origination to execution…</a:t>
            </a:r>
          </a:p>
        </p:txBody>
      </p:sp>
      <p:sp>
        <p:nvSpPr>
          <p:cNvPr id="30" name="Rectangle 93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7140400" y="2613019"/>
            <a:ext cx="1670400" cy="23204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2000" tIns="40310" rIns="72000" bIns="40310">
            <a:spAutoFit/>
          </a:bodyPr>
          <a:lstStyle/>
          <a:p>
            <a:pPr algn="ctr" defTabSz="893511">
              <a:lnSpc>
                <a:spcPct val="85000"/>
              </a:lnSpc>
              <a:spcBef>
                <a:spcPct val="45000"/>
              </a:spcBef>
              <a:buSzPct val="80000"/>
            </a:pPr>
            <a:r>
              <a:rPr lang="en-GB" sz="1000" u="sng" dirty="0">
                <a:solidFill>
                  <a:srgbClr val="000000"/>
                </a:solidFill>
                <a:latin typeface="+mj-lt"/>
                <a:cs typeface="Arial" pitchFamily="34" charset="0"/>
              </a:rPr>
              <a:t>Capital markets relationship</a:t>
            </a:r>
          </a:p>
          <a:p>
            <a:pPr marL="200414" indent="-200414" defTabSz="893511">
              <a:lnSpc>
                <a:spcPct val="85000"/>
              </a:lnSpc>
              <a:spcBef>
                <a:spcPct val="45000"/>
              </a:spcBef>
              <a:buSzPct val="80000"/>
            </a:pPr>
            <a:endParaRPr lang="en-GB" sz="1000" u="sng" dirty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marL="200414" indent="-200414" defTabSz="893511">
              <a:lnSpc>
                <a:spcPct val="85000"/>
              </a:lnSpc>
              <a:spcBef>
                <a:spcPct val="45000"/>
              </a:spcBef>
              <a:buSzPct val="100000"/>
              <a:buFont typeface="Century Gothic" pitchFamily="34" charset="0"/>
              <a:buChar char="•"/>
            </a:pPr>
            <a:r>
              <a:rPr lang="en-GB" sz="10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EXECUTION!</a:t>
            </a:r>
          </a:p>
          <a:p>
            <a:pPr marL="200414" indent="-200414" defTabSz="893511">
              <a:lnSpc>
                <a:spcPct val="85000"/>
              </a:lnSpc>
              <a:spcBef>
                <a:spcPct val="45000"/>
              </a:spcBef>
              <a:buSzPct val="100000"/>
              <a:buFont typeface="Century Gothic" pitchFamily="34" charset="0"/>
              <a:buChar char="•"/>
            </a:pPr>
            <a:r>
              <a:rPr lang="en-GB" sz="1000" dirty="0">
                <a:solidFill>
                  <a:srgbClr val="000000"/>
                </a:solidFill>
                <a:latin typeface="+mj-lt"/>
                <a:cs typeface="Arial" pitchFamily="34" charset="0"/>
              </a:rPr>
              <a:t>Work with Sales &amp; Trading to distribute a debt or equity offering to institutional investors</a:t>
            </a:r>
          </a:p>
          <a:p>
            <a:pPr marL="200414" indent="-200414" defTabSz="893511">
              <a:lnSpc>
                <a:spcPct val="85000"/>
              </a:lnSpc>
              <a:spcBef>
                <a:spcPct val="45000"/>
              </a:spcBef>
              <a:buSzPct val="100000"/>
              <a:buFont typeface="Century Gothic" pitchFamily="34" charset="0"/>
              <a:buChar char="•"/>
            </a:pPr>
            <a:r>
              <a:rPr lang="en-GB" sz="1000" dirty="0">
                <a:solidFill>
                  <a:srgbClr val="000000"/>
                </a:solidFill>
                <a:latin typeface="+mj-lt"/>
                <a:cs typeface="Arial" pitchFamily="34" charset="0"/>
              </a:rPr>
              <a:t>Sales &amp; Trading have the relationships with institutional investors who may purchase the debt or equity offering</a:t>
            </a:r>
          </a:p>
        </p:txBody>
      </p:sp>
      <p:sp>
        <p:nvSpPr>
          <p:cNvPr id="31" name="Rectangle 94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247415" y="2594298"/>
            <a:ext cx="1670400" cy="2451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2000" tIns="40310" rIns="72000" bIns="40310">
            <a:spAutoFit/>
          </a:bodyPr>
          <a:lstStyle/>
          <a:p>
            <a:pPr algn="ctr" defTabSz="893511">
              <a:lnSpc>
                <a:spcPct val="85000"/>
              </a:lnSpc>
              <a:spcBef>
                <a:spcPct val="45000"/>
              </a:spcBef>
              <a:buSzPct val="80000"/>
            </a:pPr>
            <a:r>
              <a:rPr lang="en-GB" sz="1000" u="sng" dirty="0">
                <a:solidFill>
                  <a:srgbClr val="000000"/>
                </a:solidFill>
                <a:latin typeface="+mj-lt"/>
                <a:cs typeface="Arial" pitchFamily="34" charset="0"/>
              </a:rPr>
              <a:t>Capital Markets Relationship</a:t>
            </a:r>
          </a:p>
          <a:p>
            <a:pPr marL="200414" indent="-200414" defTabSz="893511">
              <a:lnSpc>
                <a:spcPct val="85000"/>
              </a:lnSpc>
              <a:spcBef>
                <a:spcPct val="45000"/>
              </a:spcBef>
              <a:buSzPct val="80000"/>
            </a:pPr>
            <a:endParaRPr lang="en-GB" sz="1000" u="sng" dirty="0">
              <a:solidFill>
                <a:srgbClr val="000000"/>
              </a:solidFill>
              <a:latin typeface="+mj-lt"/>
              <a:cs typeface="Arial" pitchFamily="34" charset="0"/>
            </a:endParaRPr>
          </a:p>
          <a:p>
            <a:pPr marL="200414" indent="-200414" defTabSz="893511">
              <a:lnSpc>
                <a:spcPct val="85000"/>
              </a:lnSpc>
              <a:spcBef>
                <a:spcPct val="45000"/>
              </a:spcBef>
              <a:buSzPct val="100000"/>
              <a:buFont typeface="Century Gothic" pitchFamily="34" charset="0"/>
              <a:buChar char="•"/>
            </a:pPr>
            <a:r>
              <a:rPr lang="en-GB" sz="1000" b="1" dirty="0">
                <a:solidFill>
                  <a:srgbClr val="C00000"/>
                </a:solidFill>
                <a:latin typeface="+mj-lt"/>
                <a:cs typeface="Arial" pitchFamily="34" charset="0"/>
              </a:rPr>
              <a:t>ORIGINATION!</a:t>
            </a:r>
          </a:p>
          <a:p>
            <a:pPr marL="200414" indent="-200414" defTabSz="893511">
              <a:lnSpc>
                <a:spcPct val="85000"/>
              </a:lnSpc>
              <a:spcBef>
                <a:spcPct val="45000"/>
              </a:spcBef>
              <a:buSzPct val="100000"/>
              <a:buFont typeface="Century Gothic" pitchFamily="34" charset="0"/>
              <a:buChar char="•"/>
            </a:pPr>
            <a:r>
              <a:rPr lang="en-GB" sz="1000" dirty="0">
                <a:solidFill>
                  <a:srgbClr val="000000"/>
                </a:solidFill>
                <a:latin typeface="+mj-lt"/>
                <a:cs typeface="Arial" pitchFamily="34" charset="0"/>
              </a:rPr>
              <a:t>Work with industry groups to advise and finance corporates on capital structure considerations and balance sheet objectives</a:t>
            </a:r>
          </a:p>
          <a:p>
            <a:pPr marL="200414" indent="-200414" defTabSz="893511">
              <a:lnSpc>
                <a:spcPct val="85000"/>
              </a:lnSpc>
              <a:spcBef>
                <a:spcPct val="45000"/>
              </a:spcBef>
              <a:buSzPct val="100000"/>
              <a:buFont typeface="Century Gothic" pitchFamily="34" charset="0"/>
              <a:buChar char="•"/>
            </a:pPr>
            <a:r>
              <a:rPr lang="en-GB" sz="1000" dirty="0">
                <a:solidFill>
                  <a:srgbClr val="000000"/>
                </a:solidFill>
                <a:latin typeface="+mj-lt"/>
                <a:cs typeface="Arial" pitchFamily="34" charset="0"/>
              </a:rPr>
              <a:t>Creating and structuring the right product for the client through debt or equity instruments</a:t>
            </a:r>
          </a:p>
        </p:txBody>
      </p:sp>
      <p:cxnSp>
        <p:nvCxnSpPr>
          <p:cNvPr id="32" name="Elbow Connector 31"/>
          <p:cNvCxnSpPr>
            <a:stCxn id="7" idx="2"/>
            <a:endCxn id="28" idx="0"/>
          </p:cNvCxnSpPr>
          <p:nvPr/>
        </p:nvCxnSpPr>
        <p:spPr bwMode="gray">
          <a:xfrm rot="16200000" flipH="1">
            <a:off x="6258079" y="425254"/>
            <a:ext cx="484928" cy="296114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Elbow Connector 32"/>
          <p:cNvCxnSpPr>
            <a:stCxn id="7" idx="2"/>
            <a:endCxn id="11" idx="0"/>
          </p:cNvCxnSpPr>
          <p:nvPr/>
        </p:nvCxnSpPr>
        <p:spPr bwMode="gray">
          <a:xfrm rot="5400000">
            <a:off x="3308880" y="437199"/>
            <a:ext cx="484928" cy="293725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4" name="Group 48"/>
          <p:cNvGrpSpPr>
            <a:grpSpLocks/>
          </p:cNvGrpSpPr>
          <p:nvPr>
            <p:custDataLst>
              <p:tags r:id="rId26"/>
            </p:custDataLst>
          </p:nvPr>
        </p:nvGrpSpPr>
        <p:grpSpPr bwMode="gray">
          <a:xfrm>
            <a:off x="6895384" y="1720968"/>
            <a:ext cx="184778" cy="3721089"/>
            <a:chOff x="5464" y="502"/>
            <a:chExt cx="73" cy="2756"/>
          </a:xfrm>
        </p:grpSpPr>
        <p:pic>
          <p:nvPicPr>
            <p:cNvPr id="35" name="Picture 49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3" cstate="print"/>
            <a:srcRect r="82646"/>
            <a:stretch>
              <a:fillRect/>
            </a:stretch>
          </p:blipFill>
          <p:spPr bwMode="gray">
            <a:xfrm>
              <a:off x="5464" y="502"/>
              <a:ext cx="73" cy="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50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3" cstate="print"/>
            <a:srcRect r="81444"/>
            <a:stretch>
              <a:fillRect/>
            </a:stretch>
          </p:blipFill>
          <p:spPr bwMode="gray">
            <a:xfrm>
              <a:off x="5464" y="1324"/>
              <a:ext cx="73" cy="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7" name="Picture 51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3" cstate="print"/>
            <a:srcRect r="81444"/>
            <a:stretch>
              <a:fillRect/>
            </a:stretch>
          </p:blipFill>
          <p:spPr bwMode="gray">
            <a:xfrm>
              <a:off x="5464" y="2220"/>
              <a:ext cx="73" cy="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" name="Picture 51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3" cstate="print"/>
            <a:srcRect r="81444"/>
            <a:stretch>
              <a:fillRect/>
            </a:stretch>
          </p:blipFill>
          <p:spPr bwMode="gray">
            <a:xfrm>
              <a:off x="5464" y="2399"/>
              <a:ext cx="73" cy="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 bwMode="gray"/>
        <p:txBody>
          <a:bodyPr/>
          <a:lstStyle/>
          <a:p>
            <a:fld id="{12D879E6-4549-42D9-8E3A-78F56EADF63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39" name="Title 1"/>
          <p:cNvSpPr>
            <a:spLocks noGrp="1"/>
          </p:cNvSpPr>
          <p:nvPr>
            <p:ph type="title"/>
            <p:custDataLst>
              <p:tags r:id="rId27"/>
            </p:custDataLst>
          </p:nvPr>
        </p:nvSpPr>
        <p:spPr bwMode="gray">
          <a:xfrm>
            <a:off x="1258888" y="333375"/>
            <a:ext cx="6408737" cy="503238"/>
          </a:xfr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2000" dirty="0"/>
              <a:t>Global Banking &amp; Markets Overview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0627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">
            <a:extLst>
              <a:ext uri="{FF2B5EF4-FFF2-40B4-BE49-F238E27FC236}">
                <a16:creationId xmlns:a16="http://schemas.microsoft.com/office/drawing/2014/main" id="{1BD41C4E-FA24-4BF7-8D85-1959C78D796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333375"/>
            <a:ext cx="6408737" cy="503238"/>
          </a:xfr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2000" dirty="0">
                <a:ea typeface="LF_Kai"/>
              </a:rPr>
              <a:t>Example: the Securities Division ?</a:t>
            </a:r>
            <a:endParaRPr lang="fr-FR" altLang="en-US" sz="2000" dirty="0">
              <a:ea typeface="LF_Kai"/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C7F0A4B3-2CC0-4790-B517-A5AE3490E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382023"/>
            <a:ext cx="360362" cy="287337"/>
          </a:xfrm>
        </p:spPr>
        <p:txBody>
          <a:bodyPr/>
          <a:lstStyle/>
          <a:p>
            <a:fld id="{12D879E6-4549-42D9-8E3A-78F56EADF63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Text Placeholder 13"/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1258888" y="1009009"/>
            <a:ext cx="7705600" cy="30824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83104" tIns="83104" rIns="84433" bIns="83104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GB" sz="1200" b="1" kern="0" dirty="0">
                <a:solidFill>
                  <a:schemeClr val="bg1"/>
                </a:solidFill>
              </a:rPr>
              <a:t>The Example of Goldman Sachs</a:t>
            </a:r>
          </a:p>
        </p:txBody>
      </p:sp>
      <p:pic>
        <p:nvPicPr>
          <p:cNvPr id="9" name="Picture 19" descr="L:\Look &amp; Feel 2010\Galleries\Corporate Logos\G\goldman sach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4812614" y="1392141"/>
            <a:ext cx="966447" cy="966447"/>
          </a:xfrm>
          <a:prstGeom prst="rect">
            <a:avLst/>
          </a:prstGeom>
          <a:noFill/>
        </p:spPr>
      </p:pic>
      <p:sp>
        <p:nvSpPr>
          <p:cNvPr id="10" name="Freeform 59"/>
          <p:cNvSpPr>
            <a:spLocks/>
          </p:cNvSpPr>
          <p:nvPr/>
        </p:nvSpPr>
        <p:spPr bwMode="gray">
          <a:xfrm>
            <a:off x="4694311" y="2627169"/>
            <a:ext cx="1203473" cy="656925"/>
          </a:xfrm>
          <a:prstGeom prst="rect">
            <a:avLst/>
          </a:prstGeom>
          <a:solidFill>
            <a:schemeClr val="accent3">
              <a:lumMod val="65000"/>
            </a:schemeClr>
          </a:solidFill>
          <a:ln w="381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+mj-lt"/>
              </a:rPr>
              <a:t>Investment Banking</a:t>
            </a:r>
          </a:p>
        </p:txBody>
      </p:sp>
      <p:sp>
        <p:nvSpPr>
          <p:cNvPr id="13" name="Freeform 59"/>
          <p:cNvSpPr>
            <a:spLocks/>
          </p:cNvSpPr>
          <p:nvPr/>
        </p:nvSpPr>
        <p:spPr bwMode="gray">
          <a:xfrm>
            <a:off x="6227663" y="2616969"/>
            <a:ext cx="1203473" cy="656925"/>
          </a:xfrm>
          <a:prstGeom prst="rect">
            <a:avLst/>
          </a:prstGeom>
          <a:solidFill>
            <a:schemeClr val="accent3">
              <a:lumMod val="65000"/>
            </a:schemeClr>
          </a:solidFill>
          <a:ln w="381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+mj-lt"/>
              </a:rPr>
              <a:t>Investment Management</a:t>
            </a:r>
          </a:p>
        </p:txBody>
      </p:sp>
      <p:sp>
        <p:nvSpPr>
          <p:cNvPr id="14" name="Freeform 59"/>
          <p:cNvSpPr>
            <a:spLocks/>
          </p:cNvSpPr>
          <p:nvPr/>
        </p:nvSpPr>
        <p:spPr bwMode="gray">
          <a:xfrm>
            <a:off x="7761014" y="2616969"/>
            <a:ext cx="1203473" cy="656925"/>
          </a:xfrm>
          <a:prstGeom prst="rect">
            <a:avLst/>
          </a:prstGeom>
          <a:solidFill>
            <a:schemeClr val="accent3">
              <a:lumMod val="65000"/>
            </a:schemeClr>
          </a:solidFill>
          <a:ln w="381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j-lt"/>
              </a:rPr>
              <a:t>Other</a:t>
            </a:r>
          </a:p>
        </p:txBody>
      </p:sp>
      <p:sp>
        <p:nvSpPr>
          <p:cNvPr id="15" name="Freeform 59"/>
          <p:cNvSpPr>
            <a:spLocks/>
          </p:cNvSpPr>
          <p:nvPr/>
        </p:nvSpPr>
        <p:spPr bwMode="gray">
          <a:xfrm>
            <a:off x="1258888" y="2627169"/>
            <a:ext cx="3105544" cy="65692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+mj-lt"/>
              </a:rPr>
              <a:t>Securities</a:t>
            </a:r>
          </a:p>
        </p:txBody>
      </p:sp>
      <p:cxnSp>
        <p:nvCxnSpPr>
          <p:cNvPr id="16" name="Elbow Connector 15"/>
          <p:cNvCxnSpPr>
            <a:stCxn id="9" idx="2"/>
            <a:endCxn id="15" idx="0"/>
          </p:cNvCxnSpPr>
          <p:nvPr/>
        </p:nvCxnSpPr>
        <p:spPr bwMode="gray">
          <a:xfrm rot="5400000">
            <a:off x="3919459" y="1250789"/>
            <a:ext cx="268581" cy="248417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Elbow Connector 16"/>
          <p:cNvCxnSpPr>
            <a:stCxn id="9" idx="2"/>
            <a:endCxn id="10" idx="0"/>
          </p:cNvCxnSpPr>
          <p:nvPr/>
        </p:nvCxnSpPr>
        <p:spPr bwMode="gray">
          <a:xfrm rot="16200000" flipH="1">
            <a:off x="5161653" y="2492773"/>
            <a:ext cx="268581" cy="21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Elbow Connector 19"/>
          <p:cNvCxnSpPr>
            <a:stCxn id="9" idx="2"/>
            <a:endCxn id="13" idx="0"/>
          </p:cNvCxnSpPr>
          <p:nvPr/>
        </p:nvCxnSpPr>
        <p:spPr bwMode="gray">
          <a:xfrm rot="16200000" flipH="1">
            <a:off x="5933429" y="1720997"/>
            <a:ext cx="258381" cy="153356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Elbow Connector 22"/>
          <p:cNvCxnSpPr>
            <a:stCxn id="9" idx="2"/>
            <a:endCxn id="14" idx="0"/>
          </p:cNvCxnSpPr>
          <p:nvPr/>
        </p:nvCxnSpPr>
        <p:spPr bwMode="gray">
          <a:xfrm rot="16200000" flipH="1">
            <a:off x="6700104" y="954321"/>
            <a:ext cx="258381" cy="306691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 Placeholder 13"/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1258888" y="3740302"/>
            <a:ext cx="3601145" cy="100584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36538" lvl="2" indent="-225425">
              <a:spcBef>
                <a:spcPts val="1200"/>
              </a:spcBef>
              <a:spcAft>
                <a:spcPts val="1200"/>
              </a:spcAft>
              <a:buFont typeface="Century Gothic" pitchFamily="34" charset="0"/>
              <a:buChar char="•"/>
            </a:pPr>
            <a:r>
              <a:rPr lang="en-US" sz="1200" kern="0" dirty="0"/>
              <a:t>Serve clients by providing them with a large and diversified range of financial products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363342" y="3731239"/>
            <a:ext cx="3601145" cy="100584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6538" lvl="2" indent="-225425">
              <a:spcBef>
                <a:spcPts val="0"/>
              </a:spcBef>
              <a:spcAft>
                <a:spcPts val="0"/>
              </a:spcAft>
              <a:buFont typeface="Century Gothic" pitchFamily="34" charset="0"/>
              <a:buChar char="•"/>
            </a:pPr>
            <a:r>
              <a:rPr lang="en-US" sz="1200" kern="0" dirty="0">
                <a:latin typeface="+mj-lt"/>
              </a:rPr>
              <a:t>Asset Managers</a:t>
            </a:r>
          </a:p>
          <a:p>
            <a:pPr marL="236538" lvl="2" indent="-225425">
              <a:spcBef>
                <a:spcPts val="0"/>
              </a:spcBef>
              <a:spcAft>
                <a:spcPts val="0"/>
              </a:spcAft>
              <a:buFont typeface="Century Gothic" pitchFamily="34" charset="0"/>
              <a:buChar char="•"/>
            </a:pPr>
            <a:r>
              <a:rPr lang="en-US" sz="1200" kern="0" dirty="0">
                <a:latin typeface="+mj-lt"/>
              </a:rPr>
              <a:t>Hedge Funds</a:t>
            </a:r>
          </a:p>
          <a:p>
            <a:pPr marL="236538" lvl="2" indent="-225425">
              <a:spcBef>
                <a:spcPts val="0"/>
              </a:spcBef>
              <a:spcAft>
                <a:spcPts val="0"/>
              </a:spcAft>
              <a:buFont typeface="Century Gothic" pitchFamily="34" charset="0"/>
              <a:buChar char="•"/>
            </a:pPr>
            <a:r>
              <a:rPr lang="en-US" sz="1200" kern="0" dirty="0">
                <a:latin typeface="+mj-lt"/>
              </a:rPr>
              <a:t>Large Companies</a:t>
            </a:r>
          </a:p>
          <a:p>
            <a:pPr marL="236538" lvl="2" indent="-225425">
              <a:spcBef>
                <a:spcPts val="0"/>
              </a:spcBef>
              <a:spcAft>
                <a:spcPts val="0"/>
              </a:spcAft>
              <a:buFont typeface="Century Gothic" pitchFamily="34" charset="0"/>
              <a:buChar char="•"/>
            </a:pPr>
            <a:r>
              <a:rPr lang="en-US" sz="1200" kern="0" dirty="0">
                <a:latin typeface="+mj-lt"/>
              </a:rPr>
              <a:t>Other financial services providers</a:t>
            </a:r>
          </a:p>
        </p:txBody>
      </p:sp>
      <p:sp>
        <p:nvSpPr>
          <p:cNvPr id="30" name="Text Placeholder 13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1258888" y="5094247"/>
            <a:ext cx="3601145" cy="100584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3pPr marL="236538" lvl="2" indent="-225425">
              <a:spcBef>
                <a:spcPts val="0"/>
              </a:spcBef>
              <a:spcAft>
                <a:spcPts val="0"/>
              </a:spcAft>
              <a:buFont typeface="Century Gothic" pitchFamily="34" charset="0"/>
              <a:buChar char="•"/>
              <a:defRPr sz="1200" kern="0">
                <a:latin typeface="+mj-lt"/>
              </a:defRPr>
            </a:lvl3pPr>
          </a:lstStyle>
          <a:p>
            <a:pPr lvl="2"/>
            <a:r>
              <a:rPr lang="en-US" dirty="0"/>
              <a:t>Product offering covering the whole scope of financial assets</a:t>
            </a:r>
          </a:p>
          <a:p>
            <a:pPr lvl="2"/>
            <a:r>
              <a:rPr lang="en-US" dirty="0"/>
              <a:t>Cash or Derivatives (Equities, Rates, Credit, Currencies &amp; Commodities)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363342" y="5085184"/>
            <a:ext cx="3601145" cy="100584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236538" lvl="2" indent="-225425">
              <a:spcBef>
                <a:spcPts val="0"/>
              </a:spcBef>
              <a:spcAft>
                <a:spcPts val="0"/>
              </a:spcAft>
              <a:buFont typeface="Century Gothic" pitchFamily="34" charset="0"/>
              <a:buChar char="•"/>
            </a:pPr>
            <a:r>
              <a:rPr lang="en-US" sz="1200" kern="0" dirty="0">
                <a:latin typeface="+mj-lt"/>
              </a:rPr>
              <a:t>Pricing</a:t>
            </a:r>
          </a:p>
          <a:p>
            <a:pPr marL="236538" lvl="2" indent="-225425">
              <a:spcBef>
                <a:spcPts val="0"/>
              </a:spcBef>
              <a:spcAft>
                <a:spcPts val="0"/>
              </a:spcAft>
              <a:buFont typeface="Century Gothic" pitchFamily="34" charset="0"/>
              <a:buChar char="•"/>
            </a:pPr>
            <a:r>
              <a:rPr lang="en-US" sz="1200" kern="0" dirty="0">
                <a:latin typeface="+mj-lt"/>
              </a:rPr>
              <a:t>Innovative ideas research</a:t>
            </a:r>
          </a:p>
          <a:p>
            <a:pPr marL="236538" lvl="2" indent="-225425">
              <a:spcBef>
                <a:spcPts val="0"/>
              </a:spcBef>
              <a:spcAft>
                <a:spcPts val="0"/>
              </a:spcAft>
              <a:buFont typeface="Century Gothic" pitchFamily="34" charset="0"/>
              <a:buChar char="•"/>
            </a:pPr>
            <a:r>
              <a:rPr lang="en-US" sz="1200" kern="0" dirty="0">
                <a:latin typeface="+mj-lt"/>
              </a:rPr>
              <a:t>Offer liquidity to execute transactions</a:t>
            </a:r>
          </a:p>
          <a:p>
            <a:pPr marL="236538" lvl="2" indent="-225425">
              <a:spcBef>
                <a:spcPts val="0"/>
              </a:spcBef>
              <a:spcAft>
                <a:spcPts val="0"/>
              </a:spcAft>
              <a:buFont typeface="Century Gothic" pitchFamily="34" charset="0"/>
              <a:buChar char="•"/>
            </a:pPr>
            <a:r>
              <a:rPr lang="en-US" sz="1200" kern="0" dirty="0">
                <a:latin typeface="+mj-lt"/>
              </a:rPr>
              <a:t>Risk management</a:t>
            </a:r>
          </a:p>
          <a:p>
            <a:pPr marL="236538" lvl="2" indent="-225425">
              <a:spcBef>
                <a:spcPts val="0"/>
              </a:spcBef>
              <a:spcAft>
                <a:spcPts val="0"/>
              </a:spcAft>
              <a:buFont typeface="Century Gothic" pitchFamily="34" charset="0"/>
              <a:buChar char="•"/>
            </a:pPr>
            <a:r>
              <a:rPr lang="en-US" sz="1200" kern="0" dirty="0">
                <a:latin typeface="+mj-lt"/>
              </a:rPr>
              <a:t>Technical (trading)  and analytical service</a:t>
            </a:r>
          </a:p>
        </p:txBody>
      </p:sp>
      <p:sp>
        <p:nvSpPr>
          <p:cNvPr id="33" name="Freeform 59"/>
          <p:cNvSpPr>
            <a:spLocks/>
          </p:cNvSpPr>
          <p:nvPr/>
        </p:nvSpPr>
        <p:spPr bwMode="gray">
          <a:xfrm>
            <a:off x="1258887" y="3404581"/>
            <a:ext cx="3601145" cy="32711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+mj-lt"/>
              </a:rPr>
              <a:t>Description</a:t>
            </a:r>
          </a:p>
        </p:txBody>
      </p:sp>
      <p:sp>
        <p:nvSpPr>
          <p:cNvPr id="34" name="Freeform 59"/>
          <p:cNvSpPr>
            <a:spLocks/>
          </p:cNvSpPr>
          <p:nvPr/>
        </p:nvSpPr>
        <p:spPr bwMode="gray">
          <a:xfrm>
            <a:off x="5363341" y="3404581"/>
            <a:ext cx="3601145" cy="32711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+mj-lt"/>
              </a:rPr>
              <a:t>Key Clients</a:t>
            </a:r>
          </a:p>
        </p:txBody>
      </p:sp>
      <p:sp>
        <p:nvSpPr>
          <p:cNvPr id="35" name="Freeform 59"/>
          <p:cNvSpPr>
            <a:spLocks/>
          </p:cNvSpPr>
          <p:nvPr/>
        </p:nvSpPr>
        <p:spPr bwMode="gray">
          <a:xfrm>
            <a:off x="1258887" y="4774717"/>
            <a:ext cx="3601145" cy="32711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+mj-lt"/>
              </a:rPr>
              <a:t>Product Offering</a:t>
            </a:r>
          </a:p>
        </p:txBody>
      </p:sp>
      <p:sp>
        <p:nvSpPr>
          <p:cNvPr id="36" name="Freeform 59"/>
          <p:cNvSpPr>
            <a:spLocks/>
          </p:cNvSpPr>
          <p:nvPr/>
        </p:nvSpPr>
        <p:spPr bwMode="gray">
          <a:xfrm>
            <a:off x="5363341" y="4774717"/>
            <a:ext cx="3601145" cy="32711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+mj-lt"/>
              </a:rPr>
              <a:t>Day to day tasks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141016" y="2603500"/>
            <a:ext cx="7901256" cy="3549104"/>
          </a:xfrm>
          <a:custGeom>
            <a:avLst/>
            <a:gdLst>
              <a:gd name="connsiteX0" fmla="*/ 0 w 7888556"/>
              <a:gd name="connsiteY0" fmla="*/ 0 h 3548336"/>
              <a:gd name="connsiteX1" fmla="*/ 7888556 w 7888556"/>
              <a:gd name="connsiteY1" fmla="*/ 0 h 3548336"/>
              <a:gd name="connsiteX2" fmla="*/ 7888556 w 7888556"/>
              <a:gd name="connsiteY2" fmla="*/ 3548336 h 3548336"/>
              <a:gd name="connsiteX3" fmla="*/ 0 w 7888556"/>
              <a:gd name="connsiteY3" fmla="*/ 3548336 h 3548336"/>
              <a:gd name="connsiteX4" fmla="*/ 0 w 7888556"/>
              <a:gd name="connsiteY4" fmla="*/ 0 h 3548336"/>
              <a:gd name="connsiteX0" fmla="*/ 0 w 7888556"/>
              <a:gd name="connsiteY0" fmla="*/ 26168 h 3574504"/>
              <a:gd name="connsiteX1" fmla="*/ 3456384 w 7888556"/>
              <a:gd name="connsiteY1" fmla="*/ 0 h 3574504"/>
              <a:gd name="connsiteX2" fmla="*/ 7888556 w 7888556"/>
              <a:gd name="connsiteY2" fmla="*/ 26168 h 3574504"/>
              <a:gd name="connsiteX3" fmla="*/ 7888556 w 7888556"/>
              <a:gd name="connsiteY3" fmla="*/ 3574504 h 3574504"/>
              <a:gd name="connsiteX4" fmla="*/ 0 w 7888556"/>
              <a:gd name="connsiteY4" fmla="*/ 3574504 h 3574504"/>
              <a:gd name="connsiteX5" fmla="*/ 0 w 7888556"/>
              <a:gd name="connsiteY5" fmla="*/ 26168 h 3574504"/>
              <a:gd name="connsiteX0" fmla="*/ 0 w 7888556"/>
              <a:gd name="connsiteY0" fmla="*/ 26168 h 3574504"/>
              <a:gd name="connsiteX1" fmla="*/ 3456384 w 7888556"/>
              <a:gd name="connsiteY1" fmla="*/ 0 h 3574504"/>
              <a:gd name="connsiteX2" fmla="*/ 5628084 w 7888556"/>
              <a:gd name="connsiteY2" fmla="*/ 0 h 3574504"/>
              <a:gd name="connsiteX3" fmla="*/ 7888556 w 7888556"/>
              <a:gd name="connsiteY3" fmla="*/ 26168 h 3574504"/>
              <a:gd name="connsiteX4" fmla="*/ 7888556 w 7888556"/>
              <a:gd name="connsiteY4" fmla="*/ 3574504 h 3574504"/>
              <a:gd name="connsiteX5" fmla="*/ 0 w 7888556"/>
              <a:gd name="connsiteY5" fmla="*/ 3574504 h 3574504"/>
              <a:gd name="connsiteX6" fmla="*/ 0 w 7888556"/>
              <a:gd name="connsiteY6" fmla="*/ 26168 h 3574504"/>
              <a:gd name="connsiteX0" fmla="*/ 0 w 7888556"/>
              <a:gd name="connsiteY0" fmla="*/ 26168 h 3574504"/>
              <a:gd name="connsiteX1" fmla="*/ 3456384 w 7888556"/>
              <a:gd name="connsiteY1" fmla="*/ 0 h 3574504"/>
              <a:gd name="connsiteX2" fmla="*/ 3418284 w 7888556"/>
              <a:gd name="connsiteY2" fmla="*/ 812800 h 3574504"/>
              <a:gd name="connsiteX3" fmla="*/ 7888556 w 7888556"/>
              <a:gd name="connsiteY3" fmla="*/ 26168 h 3574504"/>
              <a:gd name="connsiteX4" fmla="*/ 7888556 w 7888556"/>
              <a:gd name="connsiteY4" fmla="*/ 3574504 h 3574504"/>
              <a:gd name="connsiteX5" fmla="*/ 0 w 7888556"/>
              <a:gd name="connsiteY5" fmla="*/ 3574504 h 3574504"/>
              <a:gd name="connsiteX6" fmla="*/ 0 w 7888556"/>
              <a:gd name="connsiteY6" fmla="*/ 26168 h 3574504"/>
              <a:gd name="connsiteX0" fmla="*/ 0 w 7901256"/>
              <a:gd name="connsiteY0" fmla="*/ 26168 h 3574504"/>
              <a:gd name="connsiteX1" fmla="*/ 3456384 w 7901256"/>
              <a:gd name="connsiteY1" fmla="*/ 0 h 3574504"/>
              <a:gd name="connsiteX2" fmla="*/ 3418284 w 7901256"/>
              <a:gd name="connsiteY2" fmla="*/ 812800 h 3574504"/>
              <a:gd name="connsiteX3" fmla="*/ 7901256 w 7901256"/>
              <a:gd name="connsiteY3" fmla="*/ 800868 h 3574504"/>
              <a:gd name="connsiteX4" fmla="*/ 7888556 w 7901256"/>
              <a:gd name="connsiteY4" fmla="*/ 3574504 h 3574504"/>
              <a:gd name="connsiteX5" fmla="*/ 0 w 7901256"/>
              <a:gd name="connsiteY5" fmla="*/ 3574504 h 3574504"/>
              <a:gd name="connsiteX6" fmla="*/ 0 w 7901256"/>
              <a:gd name="connsiteY6" fmla="*/ 26168 h 3574504"/>
              <a:gd name="connsiteX0" fmla="*/ 0 w 7901256"/>
              <a:gd name="connsiteY0" fmla="*/ 768 h 3549104"/>
              <a:gd name="connsiteX1" fmla="*/ 3418284 w 7901256"/>
              <a:gd name="connsiteY1" fmla="*/ 0 h 3549104"/>
              <a:gd name="connsiteX2" fmla="*/ 3418284 w 7901256"/>
              <a:gd name="connsiteY2" fmla="*/ 787400 h 3549104"/>
              <a:gd name="connsiteX3" fmla="*/ 7901256 w 7901256"/>
              <a:gd name="connsiteY3" fmla="*/ 775468 h 3549104"/>
              <a:gd name="connsiteX4" fmla="*/ 7888556 w 7901256"/>
              <a:gd name="connsiteY4" fmla="*/ 3549104 h 3549104"/>
              <a:gd name="connsiteX5" fmla="*/ 0 w 7901256"/>
              <a:gd name="connsiteY5" fmla="*/ 3549104 h 3549104"/>
              <a:gd name="connsiteX6" fmla="*/ 0 w 7901256"/>
              <a:gd name="connsiteY6" fmla="*/ 768 h 3549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01256" h="3549104">
                <a:moveTo>
                  <a:pt x="0" y="768"/>
                </a:moveTo>
                <a:lnTo>
                  <a:pt x="3418284" y="0"/>
                </a:lnTo>
                <a:lnTo>
                  <a:pt x="3418284" y="787400"/>
                </a:lnTo>
                <a:lnTo>
                  <a:pt x="7901256" y="775468"/>
                </a:lnTo>
                <a:cubicBezTo>
                  <a:pt x="7897023" y="1700013"/>
                  <a:pt x="7892789" y="2624559"/>
                  <a:pt x="7888556" y="3549104"/>
                </a:cubicBezTo>
                <a:lnTo>
                  <a:pt x="0" y="3549104"/>
                </a:lnTo>
                <a:lnTo>
                  <a:pt x="0" y="768"/>
                </a:lnTo>
                <a:close/>
              </a:path>
            </a:pathLst>
          </a:cu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ular Callout 2"/>
          <p:cNvSpPr/>
          <p:nvPr/>
        </p:nvSpPr>
        <p:spPr>
          <a:xfrm>
            <a:off x="1969768" y="5974793"/>
            <a:ext cx="3393574" cy="802767"/>
          </a:xfrm>
          <a:prstGeom prst="wedgeRoundRectCallout">
            <a:avLst>
              <a:gd name="adj1" fmla="val -33646"/>
              <a:gd name="adj2" fmla="val -5917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US" sz="1100" dirty="0">
                <a:solidFill>
                  <a:schemeClr val="accent2"/>
                </a:solidFill>
                <a:latin typeface="+mj-lt"/>
              </a:rPr>
              <a:t>Structured products rely on 2 specific components: (</a:t>
            </a:r>
            <a:r>
              <a:rPr lang="en-US" sz="1100" dirty="0" err="1">
                <a:solidFill>
                  <a:schemeClr val="accent2"/>
                </a:solidFill>
                <a:latin typeface="+mj-lt"/>
              </a:rPr>
              <a:t>i</a:t>
            </a:r>
            <a:r>
              <a:rPr lang="en-US" sz="1100" dirty="0">
                <a:solidFill>
                  <a:schemeClr val="accent2"/>
                </a:solidFill>
                <a:latin typeface="+mj-lt"/>
              </a:rPr>
              <a:t>) a bond component and (ii) one/several derivative(s) with exotic (or not) risk profiles</a:t>
            </a:r>
          </a:p>
        </p:txBody>
      </p:sp>
    </p:spTree>
    <p:extLst>
      <p:ext uri="{BB962C8B-B14F-4D97-AF65-F5344CB8AC3E}">
        <p14:creationId xmlns:p14="http://schemas.microsoft.com/office/powerpoint/2010/main" val="18462550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Isosceles Triangle 2"/>
          <p:cNvSpPr/>
          <p:nvPr/>
        </p:nvSpPr>
        <p:spPr>
          <a:xfrm>
            <a:off x="5385829" y="2573133"/>
            <a:ext cx="3431736" cy="415028"/>
          </a:xfrm>
          <a:custGeom>
            <a:avLst/>
            <a:gdLst>
              <a:gd name="connsiteX0" fmla="*/ 0 w 3655680"/>
              <a:gd name="connsiteY0" fmla="*/ 2016224 h 2016224"/>
              <a:gd name="connsiteX1" fmla="*/ 1827840 w 3655680"/>
              <a:gd name="connsiteY1" fmla="*/ 0 h 2016224"/>
              <a:gd name="connsiteX2" fmla="*/ 3655680 w 3655680"/>
              <a:gd name="connsiteY2" fmla="*/ 2016224 h 2016224"/>
              <a:gd name="connsiteX3" fmla="*/ 0 w 3655680"/>
              <a:gd name="connsiteY3" fmla="*/ 2016224 h 2016224"/>
              <a:gd name="connsiteX0" fmla="*/ 877260 w 1827840"/>
              <a:gd name="connsiteY0" fmla="*/ 2346424 h 2346424"/>
              <a:gd name="connsiteX1" fmla="*/ 0 w 1827840"/>
              <a:gd name="connsiteY1" fmla="*/ 0 h 2346424"/>
              <a:gd name="connsiteX2" fmla="*/ 1827840 w 1827840"/>
              <a:gd name="connsiteY2" fmla="*/ 2016224 h 2346424"/>
              <a:gd name="connsiteX3" fmla="*/ 877260 w 1827840"/>
              <a:gd name="connsiteY3" fmla="*/ 2346424 h 2346424"/>
              <a:gd name="connsiteX0" fmla="*/ 877260 w 1935790"/>
              <a:gd name="connsiteY0" fmla="*/ 2346424 h 2346424"/>
              <a:gd name="connsiteX1" fmla="*/ 0 w 1935790"/>
              <a:gd name="connsiteY1" fmla="*/ 0 h 2346424"/>
              <a:gd name="connsiteX2" fmla="*/ 1935790 w 1935790"/>
              <a:gd name="connsiteY2" fmla="*/ 1990824 h 2346424"/>
              <a:gd name="connsiteX3" fmla="*/ 877260 w 1935790"/>
              <a:gd name="connsiteY3" fmla="*/ 2346424 h 2346424"/>
              <a:gd name="connsiteX0" fmla="*/ 921710 w 1980240"/>
              <a:gd name="connsiteY0" fmla="*/ 1717774 h 1717774"/>
              <a:gd name="connsiteX1" fmla="*/ 0 w 1980240"/>
              <a:gd name="connsiteY1" fmla="*/ 0 h 1717774"/>
              <a:gd name="connsiteX2" fmla="*/ 1980240 w 1980240"/>
              <a:gd name="connsiteY2" fmla="*/ 1362174 h 1717774"/>
              <a:gd name="connsiteX3" fmla="*/ 921710 w 1980240"/>
              <a:gd name="connsiteY3" fmla="*/ 1717774 h 1717774"/>
              <a:gd name="connsiteX0" fmla="*/ 917254 w 1980240"/>
              <a:gd name="connsiteY0" fmla="*/ 2113391 h 2113391"/>
              <a:gd name="connsiteX1" fmla="*/ 0 w 1980240"/>
              <a:gd name="connsiteY1" fmla="*/ 0 h 2113391"/>
              <a:gd name="connsiteX2" fmla="*/ 1980240 w 1980240"/>
              <a:gd name="connsiteY2" fmla="*/ 1362174 h 2113391"/>
              <a:gd name="connsiteX3" fmla="*/ 917254 w 1980240"/>
              <a:gd name="connsiteY3" fmla="*/ 2113391 h 2113391"/>
              <a:gd name="connsiteX0" fmla="*/ 917254 w 2006978"/>
              <a:gd name="connsiteY0" fmla="*/ 2113391 h 2127035"/>
              <a:gd name="connsiteX1" fmla="*/ 0 w 2006978"/>
              <a:gd name="connsiteY1" fmla="*/ 0 h 2127035"/>
              <a:gd name="connsiteX2" fmla="*/ 2006978 w 2006978"/>
              <a:gd name="connsiteY2" fmla="*/ 2127035 h 2127035"/>
              <a:gd name="connsiteX3" fmla="*/ 917254 w 2006978"/>
              <a:gd name="connsiteY3" fmla="*/ 2113391 h 212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6978" h="2127035">
                <a:moveTo>
                  <a:pt x="917254" y="2113391"/>
                </a:moveTo>
                <a:lnTo>
                  <a:pt x="0" y="0"/>
                </a:lnTo>
                <a:lnTo>
                  <a:pt x="2006978" y="2127035"/>
                </a:lnTo>
                <a:lnTo>
                  <a:pt x="917254" y="2113391"/>
                </a:lnTo>
                <a:close/>
              </a:path>
            </a:pathLst>
          </a:custGeom>
          <a:solidFill>
            <a:srgbClr val="DBE1E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2"/>
          <p:cNvSpPr/>
          <p:nvPr/>
        </p:nvSpPr>
        <p:spPr>
          <a:xfrm flipH="1">
            <a:off x="1433364" y="2573133"/>
            <a:ext cx="3431736" cy="415028"/>
          </a:xfrm>
          <a:custGeom>
            <a:avLst/>
            <a:gdLst>
              <a:gd name="connsiteX0" fmla="*/ 0 w 3655680"/>
              <a:gd name="connsiteY0" fmla="*/ 2016224 h 2016224"/>
              <a:gd name="connsiteX1" fmla="*/ 1827840 w 3655680"/>
              <a:gd name="connsiteY1" fmla="*/ 0 h 2016224"/>
              <a:gd name="connsiteX2" fmla="*/ 3655680 w 3655680"/>
              <a:gd name="connsiteY2" fmla="*/ 2016224 h 2016224"/>
              <a:gd name="connsiteX3" fmla="*/ 0 w 3655680"/>
              <a:gd name="connsiteY3" fmla="*/ 2016224 h 2016224"/>
              <a:gd name="connsiteX0" fmla="*/ 877260 w 1827840"/>
              <a:gd name="connsiteY0" fmla="*/ 2346424 h 2346424"/>
              <a:gd name="connsiteX1" fmla="*/ 0 w 1827840"/>
              <a:gd name="connsiteY1" fmla="*/ 0 h 2346424"/>
              <a:gd name="connsiteX2" fmla="*/ 1827840 w 1827840"/>
              <a:gd name="connsiteY2" fmla="*/ 2016224 h 2346424"/>
              <a:gd name="connsiteX3" fmla="*/ 877260 w 1827840"/>
              <a:gd name="connsiteY3" fmla="*/ 2346424 h 2346424"/>
              <a:gd name="connsiteX0" fmla="*/ 877260 w 1935790"/>
              <a:gd name="connsiteY0" fmla="*/ 2346424 h 2346424"/>
              <a:gd name="connsiteX1" fmla="*/ 0 w 1935790"/>
              <a:gd name="connsiteY1" fmla="*/ 0 h 2346424"/>
              <a:gd name="connsiteX2" fmla="*/ 1935790 w 1935790"/>
              <a:gd name="connsiteY2" fmla="*/ 1990824 h 2346424"/>
              <a:gd name="connsiteX3" fmla="*/ 877260 w 1935790"/>
              <a:gd name="connsiteY3" fmla="*/ 2346424 h 2346424"/>
              <a:gd name="connsiteX0" fmla="*/ 921710 w 1980240"/>
              <a:gd name="connsiteY0" fmla="*/ 1717774 h 1717774"/>
              <a:gd name="connsiteX1" fmla="*/ 0 w 1980240"/>
              <a:gd name="connsiteY1" fmla="*/ 0 h 1717774"/>
              <a:gd name="connsiteX2" fmla="*/ 1980240 w 1980240"/>
              <a:gd name="connsiteY2" fmla="*/ 1362174 h 1717774"/>
              <a:gd name="connsiteX3" fmla="*/ 921710 w 1980240"/>
              <a:gd name="connsiteY3" fmla="*/ 1717774 h 1717774"/>
              <a:gd name="connsiteX0" fmla="*/ 917254 w 1980240"/>
              <a:gd name="connsiteY0" fmla="*/ 2113391 h 2113391"/>
              <a:gd name="connsiteX1" fmla="*/ 0 w 1980240"/>
              <a:gd name="connsiteY1" fmla="*/ 0 h 2113391"/>
              <a:gd name="connsiteX2" fmla="*/ 1980240 w 1980240"/>
              <a:gd name="connsiteY2" fmla="*/ 1362174 h 2113391"/>
              <a:gd name="connsiteX3" fmla="*/ 917254 w 1980240"/>
              <a:gd name="connsiteY3" fmla="*/ 2113391 h 2113391"/>
              <a:gd name="connsiteX0" fmla="*/ 917254 w 2006978"/>
              <a:gd name="connsiteY0" fmla="*/ 2113391 h 2127035"/>
              <a:gd name="connsiteX1" fmla="*/ 0 w 2006978"/>
              <a:gd name="connsiteY1" fmla="*/ 0 h 2127035"/>
              <a:gd name="connsiteX2" fmla="*/ 2006978 w 2006978"/>
              <a:gd name="connsiteY2" fmla="*/ 2127035 h 2127035"/>
              <a:gd name="connsiteX3" fmla="*/ 917254 w 2006978"/>
              <a:gd name="connsiteY3" fmla="*/ 2113391 h 212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6978" h="2127035">
                <a:moveTo>
                  <a:pt x="917254" y="2113391"/>
                </a:moveTo>
                <a:lnTo>
                  <a:pt x="0" y="0"/>
                </a:lnTo>
                <a:lnTo>
                  <a:pt x="2006978" y="2127035"/>
                </a:lnTo>
                <a:lnTo>
                  <a:pt x="917254" y="2113391"/>
                </a:lnTo>
                <a:close/>
              </a:path>
            </a:pathLst>
          </a:custGeom>
          <a:solidFill>
            <a:srgbClr val="DBE1E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2"/>
          <p:cNvSpPr/>
          <p:nvPr/>
        </p:nvSpPr>
        <p:spPr>
          <a:xfrm flipH="1">
            <a:off x="4177272" y="2550273"/>
            <a:ext cx="1863321" cy="430467"/>
          </a:xfrm>
          <a:custGeom>
            <a:avLst/>
            <a:gdLst>
              <a:gd name="connsiteX0" fmla="*/ 0 w 3655680"/>
              <a:gd name="connsiteY0" fmla="*/ 2016224 h 2016224"/>
              <a:gd name="connsiteX1" fmla="*/ 1827840 w 3655680"/>
              <a:gd name="connsiteY1" fmla="*/ 0 h 2016224"/>
              <a:gd name="connsiteX2" fmla="*/ 3655680 w 3655680"/>
              <a:gd name="connsiteY2" fmla="*/ 2016224 h 2016224"/>
              <a:gd name="connsiteX3" fmla="*/ 0 w 3655680"/>
              <a:gd name="connsiteY3" fmla="*/ 2016224 h 2016224"/>
              <a:gd name="connsiteX0" fmla="*/ 877260 w 1827840"/>
              <a:gd name="connsiteY0" fmla="*/ 2346424 h 2346424"/>
              <a:gd name="connsiteX1" fmla="*/ 0 w 1827840"/>
              <a:gd name="connsiteY1" fmla="*/ 0 h 2346424"/>
              <a:gd name="connsiteX2" fmla="*/ 1827840 w 1827840"/>
              <a:gd name="connsiteY2" fmla="*/ 2016224 h 2346424"/>
              <a:gd name="connsiteX3" fmla="*/ 877260 w 1827840"/>
              <a:gd name="connsiteY3" fmla="*/ 2346424 h 2346424"/>
              <a:gd name="connsiteX0" fmla="*/ 877260 w 1935790"/>
              <a:gd name="connsiteY0" fmla="*/ 2346424 h 2346424"/>
              <a:gd name="connsiteX1" fmla="*/ 0 w 1935790"/>
              <a:gd name="connsiteY1" fmla="*/ 0 h 2346424"/>
              <a:gd name="connsiteX2" fmla="*/ 1935790 w 1935790"/>
              <a:gd name="connsiteY2" fmla="*/ 1990824 h 2346424"/>
              <a:gd name="connsiteX3" fmla="*/ 877260 w 1935790"/>
              <a:gd name="connsiteY3" fmla="*/ 2346424 h 2346424"/>
              <a:gd name="connsiteX0" fmla="*/ 921710 w 1980240"/>
              <a:gd name="connsiteY0" fmla="*/ 1717774 h 1717774"/>
              <a:gd name="connsiteX1" fmla="*/ 0 w 1980240"/>
              <a:gd name="connsiteY1" fmla="*/ 0 h 1717774"/>
              <a:gd name="connsiteX2" fmla="*/ 1980240 w 1980240"/>
              <a:gd name="connsiteY2" fmla="*/ 1362174 h 1717774"/>
              <a:gd name="connsiteX3" fmla="*/ 921710 w 1980240"/>
              <a:gd name="connsiteY3" fmla="*/ 1717774 h 1717774"/>
              <a:gd name="connsiteX0" fmla="*/ 917254 w 1980240"/>
              <a:gd name="connsiteY0" fmla="*/ 2113391 h 2113391"/>
              <a:gd name="connsiteX1" fmla="*/ 0 w 1980240"/>
              <a:gd name="connsiteY1" fmla="*/ 0 h 2113391"/>
              <a:gd name="connsiteX2" fmla="*/ 1980240 w 1980240"/>
              <a:gd name="connsiteY2" fmla="*/ 1362174 h 2113391"/>
              <a:gd name="connsiteX3" fmla="*/ 917254 w 1980240"/>
              <a:gd name="connsiteY3" fmla="*/ 2113391 h 2113391"/>
              <a:gd name="connsiteX0" fmla="*/ 917254 w 2006978"/>
              <a:gd name="connsiteY0" fmla="*/ 2113391 h 2127035"/>
              <a:gd name="connsiteX1" fmla="*/ 0 w 2006978"/>
              <a:gd name="connsiteY1" fmla="*/ 0 h 2127035"/>
              <a:gd name="connsiteX2" fmla="*/ 2006978 w 2006978"/>
              <a:gd name="connsiteY2" fmla="*/ 2127035 h 2127035"/>
              <a:gd name="connsiteX3" fmla="*/ 917254 w 2006978"/>
              <a:gd name="connsiteY3" fmla="*/ 2113391 h 2127035"/>
              <a:gd name="connsiteX0" fmla="*/ 0 w 1089724"/>
              <a:gd name="connsiteY0" fmla="*/ 2192514 h 2206158"/>
              <a:gd name="connsiteX1" fmla="*/ 544444 w 1089724"/>
              <a:gd name="connsiteY1" fmla="*/ 0 h 2206158"/>
              <a:gd name="connsiteX2" fmla="*/ 1089724 w 1089724"/>
              <a:gd name="connsiteY2" fmla="*/ 2206158 h 2206158"/>
              <a:gd name="connsiteX3" fmla="*/ 0 w 1089724"/>
              <a:gd name="connsiteY3" fmla="*/ 2192514 h 2206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9724" h="2206158">
                <a:moveTo>
                  <a:pt x="0" y="2192514"/>
                </a:moveTo>
                <a:lnTo>
                  <a:pt x="544444" y="0"/>
                </a:lnTo>
                <a:lnTo>
                  <a:pt x="1089724" y="2206158"/>
                </a:lnTo>
                <a:lnTo>
                  <a:pt x="0" y="2192514"/>
                </a:lnTo>
                <a:close/>
              </a:path>
            </a:pathLst>
          </a:custGeom>
          <a:solidFill>
            <a:srgbClr val="DBE1E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gray">
          <a:xfrm>
            <a:off x="1258888" y="333375"/>
            <a:ext cx="6408737" cy="503238"/>
          </a:xfr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2000" dirty="0"/>
              <a:t>How is the Securities Division Structured ?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356623"/>
            <a:ext cx="360362" cy="287337"/>
          </a:xfrm>
        </p:spPr>
        <p:txBody>
          <a:bodyPr/>
          <a:lstStyle/>
          <a:p>
            <a:fld id="{12D879E6-4549-42D9-8E3A-78F56EADF63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5" name="Text Placeholder 13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1258888" y="1009009"/>
            <a:ext cx="7705600" cy="30824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83104" tIns="83104" rIns="84433" bIns="83104" numCol="1" rtlCol="0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GB" sz="1200" b="1" kern="0" dirty="0">
                <a:solidFill>
                  <a:schemeClr val="bg1"/>
                </a:solidFill>
              </a:rPr>
              <a:t>The Example of Goldman Sachs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45675" y="2143013"/>
            <a:ext cx="2332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latin typeface="+mj-lt"/>
            </a:endParaRPr>
          </a:p>
        </p:txBody>
      </p:sp>
      <p:sp>
        <p:nvSpPr>
          <p:cNvPr id="18" name="Text Placeholder 13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1258888" y="3468733"/>
            <a:ext cx="2470019" cy="2386231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342900" indent="-342900">
              <a:spcBef>
                <a:spcPct val="20000"/>
              </a:spcBef>
              <a:buClr>
                <a:schemeClr val="tx1"/>
              </a:buClr>
              <a:buChar char="•"/>
              <a:defRPr sz="2000">
                <a:latin typeface="+mj-lt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>
                <a:latin typeface="+mj-lt"/>
              </a:defRPr>
            </a:lvl2pPr>
            <a:lvl3pPr marL="236538" lvl="2" indent="-225425">
              <a:spcBef>
                <a:spcPts val="1200"/>
              </a:spcBef>
              <a:spcAft>
                <a:spcPts val="0"/>
              </a:spcAft>
              <a:buFont typeface="Century Gothic" pitchFamily="34" charset="0"/>
              <a:buChar char="•"/>
              <a:defRPr sz="1100" kern="0">
                <a:latin typeface="+mj-lt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latin typeface="+mj-lt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+mj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+mn-lt"/>
              </a:defRPr>
            </a:lvl9pPr>
          </a:lstStyle>
          <a:p>
            <a:pPr lvl="2"/>
            <a:r>
              <a:rPr lang="en-US" dirty="0"/>
              <a:t>In charge of client relationship management</a:t>
            </a:r>
          </a:p>
          <a:p>
            <a:pPr lvl="2"/>
            <a:r>
              <a:rPr lang="en-US" dirty="0"/>
              <a:t>Innovative ideas research</a:t>
            </a:r>
          </a:p>
          <a:p>
            <a:pPr lvl="2"/>
            <a:r>
              <a:rPr lang="en-US" dirty="0"/>
              <a:t>In charge of approach strategy / Pricing</a:t>
            </a:r>
          </a:p>
        </p:txBody>
      </p:sp>
      <p:sp>
        <p:nvSpPr>
          <p:cNvPr id="19" name="Freeform 59"/>
          <p:cNvSpPr>
            <a:spLocks/>
          </p:cNvSpPr>
          <p:nvPr/>
        </p:nvSpPr>
        <p:spPr bwMode="gray">
          <a:xfrm>
            <a:off x="1258888" y="2946070"/>
            <a:ext cx="2470019" cy="443462"/>
          </a:xfrm>
          <a:prstGeom prst="rect">
            <a:avLst/>
          </a:prstGeom>
          <a:solidFill>
            <a:srgbClr val="7690A9"/>
          </a:solidFill>
          <a:ln w="12700">
            <a:noFill/>
            <a:miter lim="800000"/>
            <a:headEnd/>
            <a:tailEnd/>
          </a:ln>
          <a:effectLst/>
        </p:spPr>
        <p:txBody>
          <a:bodyPr lIns="80165" tIns="40083" rIns="80165" bIns="40083" anchor="ctr"/>
          <a:lstStyle/>
          <a:p>
            <a:pPr algn="ctr"/>
            <a:r>
              <a:rPr lang="en-GB" sz="1200" b="1" dirty="0">
                <a:solidFill>
                  <a:srgbClr val="FFFFFF"/>
                </a:solidFill>
                <a:latin typeface="+mj-lt"/>
                <a:cs typeface="Arial" pitchFamily="34" charset="0"/>
              </a:rPr>
              <a:t>Sales</a:t>
            </a:r>
          </a:p>
        </p:txBody>
      </p:sp>
      <p:sp>
        <p:nvSpPr>
          <p:cNvPr id="20" name="Text Placeholder 13"/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3876679" y="3468733"/>
            <a:ext cx="2470018" cy="2386231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36538" lvl="2" indent="-225425">
              <a:spcBef>
                <a:spcPts val="1200"/>
              </a:spcBef>
              <a:spcAft>
                <a:spcPts val="0"/>
              </a:spcAft>
              <a:buFont typeface="Century Gothic" pitchFamily="34" charset="0"/>
              <a:buChar char="•"/>
            </a:pPr>
            <a:r>
              <a:rPr lang="en-US" sz="1100" kern="0" dirty="0"/>
              <a:t>“Market markers”</a:t>
            </a:r>
          </a:p>
          <a:p>
            <a:pPr marL="236538" lvl="2" indent="-225425">
              <a:spcBef>
                <a:spcPts val="1200"/>
              </a:spcBef>
              <a:spcAft>
                <a:spcPts val="0"/>
              </a:spcAft>
              <a:buFont typeface="Century Gothic" pitchFamily="34" charset="0"/>
              <a:buChar char="•"/>
            </a:pPr>
            <a:r>
              <a:rPr lang="en-US" sz="1100" kern="0" dirty="0"/>
              <a:t>Ensure market liquidity</a:t>
            </a:r>
          </a:p>
          <a:p>
            <a:pPr marL="236538" lvl="2" indent="-225425">
              <a:spcBef>
                <a:spcPts val="1200"/>
              </a:spcBef>
              <a:spcAft>
                <a:spcPts val="0"/>
              </a:spcAft>
              <a:buFont typeface="Century Gothic" pitchFamily="34" charset="0"/>
              <a:buChar char="•"/>
            </a:pPr>
            <a:r>
              <a:rPr lang="en-US" sz="1100" kern="0" dirty="0"/>
              <a:t>In charge of risk management for the bank and the clients</a:t>
            </a:r>
          </a:p>
        </p:txBody>
      </p:sp>
      <p:sp>
        <p:nvSpPr>
          <p:cNvPr id="21" name="Freeform 59"/>
          <p:cNvSpPr>
            <a:spLocks/>
          </p:cNvSpPr>
          <p:nvPr/>
        </p:nvSpPr>
        <p:spPr bwMode="gray">
          <a:xfrm>
            <a:off x="3876678" y="2946070"/>
            <a:ext cx="2470019" cy="44346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80165" tIns="40083" rIns="80165" bIns="40083" anchor="ctr"/>
          <a:lstStyle/>
          <a:p>
            <a:pPr algn="ctr"/>
            <a:r>
              <a:rPr lang="en-GB" sz="1200" b="1" dirty="0">
                <a:solidFill>
                  <a:srgbClr val="FFFFFF"/>
                </a:solidFill>
                <a:latin typeface="+mj-lt"/>
                <a:cs typeface="Arial" pitchFamily="34" charset="0"/>
              </a:rPr>
              <a:t>Traders</a:t>
            </a:r>
          </a:p>
        </p:txBody>
      </p:sp>
      <p:sp>
        <p:nvSpPr>
          <p:cNvPr id="22" name="Text Placeholder 13"/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6494469" y="3470795"/>
            <a:ext cx="2470019" cy="2386231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–"/>
              <a:defRPr>
                <a:solidFill>
                  <a:schemeClr val="tx1"/>
                </a:solidFill>
                <a:latin typeface="+mj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j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j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36538" lvl="2" indent="-225425">
              <a:spcBef>
                <a:spcPts val="1200"/>
              </a:spcBef>
              <a:spcAft>
                <a:spcPts val="0"/>
              </a:spcAft>
              <a:buFont typeface="Century Gothic" pitchFamily="34" charset="0"/>
              <a:buChar char="•"/>
            </a:pPr>
            <a:r>
              <a:rPr lang="en-US" sz="1100" kern="0" dirty="0"/>
              <a:t>Provide innovative quantitative and technological solutions</a:t>
            </a:r>
          </a:p>
          <a:p>
            <a:pPr marL="236538" lvl="2" indent="-225425">
              <a:spcBef>
                <a:spcPts val="1200"/>
              </a:spcBef>
              <a:spcAft>
                <a:spcPts val="0"/>
              </a:spcAft>
              <a:buFont typeface="Century Gothic" pitchFamily="34" charset="0"/>
              <a:buChar char="•"/>
            </a:pPr>
            <a:r>
              <a:rPr lang="en-US" sz="1100" kern="0" dirty="0"/>
              <a:t>Work closely with Sales and Traders on market strategies for clients</a:t>
            </a:r>
          </a:p>
          <a:p>
            <a:pPr marL="236538" lvl="2" indent="-225425">
              <a:spcBef>
                <a:spcPts val="1200"/>
              </a:spcBef>
              <a:spcAft>
                <a:spcPts val="0"/>
              </a:spcAft>
              <a:buFont typeface="Century Gothic" pitchFamily="34" charset="0"/>
              <a:buChar char="•"/>
            </a:pPr>
            <a:r>
              <a:rPr lang="en-US" sz="1100" kern="0" dirty="0"/>
              <a:t>Transaction structuring, innovative ideas research and analysis for clients</a:t>
            </a:r>
          </a:p>
        </p:txBody>
      </p:sp>
      <p:sp>
        <p:nvSpPr>
          <p:cNvPr id="23" name="Freeform 59"/>
          <p:cNvSpPr>
            <a:spLocks/>
          </p:cNvSpPr>
          <p:nvPr/>
        </p:nvSpPr>
        <p:spPr bwMode="gray">
          <a:xfrm>
            <a:off x="6494469" y="2946070"/>
            <a:ext cx="2470019" cy="443462"/>
          </a:xfrm>
          <a:prstGeom prst="rect">
            <a:avLst/>
          </a:prstGeom>
          <a:solidFill>
            <a:schemeClr val="accent5">
              <a:lumMod val="2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lIns="80165" tIns="40083" rIns="80165" bIns="40083" anchor="ctr"/>
          <a:lstStyle/>
          <a:p>
            <a:pPr algn="ctr"/>
            <a:r>
              <a:rPr lang="en-GB" sz="1200" b="1" dirty="0" err="1">
                <a:solidFill>
                  <a:srgbClr val="FFFFFF"/>
                </a:solidFill>
                <a:latin typeface="+mj-lt"/>
                <a:cs typeface="Arial" pitchFamily="34" charset="0"/>
              </a:rPr>
              <a:t>Strats</a:t>
            </a:r>
            <a:endParaRPr lang="en-GB" sz="1200" b="1" dirty="0">
              <a:solidFill>
                <a:srgbClr val="FFFFFF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3FDF7E-33FE-42E6-B46E-3586D4B3E214}"/>
              </a:ext>
            </a:extLst>
          </p:cNvPr>
          <p:cNvGrpSpPr/>
          <p:nvPr/>
        </p:nvGrpSpPr>
        <p:grpSpPr>
          <a:xfrm>
            <a:off x="4663195" y="1748346"/>
            <a:ext cx="896987" cy="734792"/>
            <a:chOff x="4663195" y="1431826"/>
            <a:chExt cx="896987" cy="73479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63195" y="1431826"/>
              <a:ext cx="896987" cy="734792"/>
            </a:xfrm>
            <a:prstGeom prst="rect">
              <a:avLst/>
            </a:prstGeom>
          </p:spPr>
        </p:pic>
        <p:pic>
          <p:nvPicPr>
            <p:cNvPr id="30" name="Picture 19" descr="L:\Look &amp; Feel 2010\Galleries\Corporate Logos\G\goldman sachs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gray">
            <a:xfrm>
              <a:off x="4986482" y="1852890"/>
              <a:ext cx="231359" cy="231359"/>
            </a:xfrm>
            <a:prstGeom prst="rect">
              <a:avLst/>
            </a:prstGeom>
            <a:noFill/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57792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73F6628-3128-4178-BB2E-E1698633A3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382023"/>
            <a:ext cx="360362" cy="287337"/>
          </a:xfrm>
        </p:spPr>
        <p:txBody>
          <a:bodyPr/>
          <a:lstStyle/>
          <a:p>
            <a:fld id="{12D879E6-4549-42D9-8E3A-78F56EADF63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2051" name="Rectangle 1">
            <a:extLst>
              <a:ext uri="{FF2B5EF4-FFF2-40B4-BE49-F238E27FC236}">
                <a16:creationId xmlns:a16="http://schemas.microsoft.com/office/drawing/2014/main" id="{3FB4CFBF-F513-4F2B-834C-1A70C4C434E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333375"/>
            <a:ext cx="6408737" cy="503238"/>
          </a:xfr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sz="2000" dirty="0">
                <a:ea typeface="LF_Kai"/>
              </a:rPr>
              <a:t>General Overview of Equity Research</a:t>
            </a:r>
            <a:endParaRPr lang="en-US" sz="2000" dirty="0">
              <a:ea typeface="LF_Kai"/>
            </a:endParaRPr>
          </a:p>
        </p:txBody>
      </p:sp>
      <p:sp>
        <p:nvSpPr>
          <p:cNvPr id="6" name="Text Placeholder 13"/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1258888" y="4305796"/>
            <a:ext cx="7273552" cy="1584176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342900" indent="-342900">
              <a:spcBef>
                <a:spcPct val="20000"/>
              </a:spcBef>
              <a:buClr>
                <a:schemeClr val="tx1"/>
              </a:buClr>
              <a:buChar char="•"/>
              <a:defRPr sz="2000">
                <a:latin typeface="+mj-lt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charset="0"/>
              <a:buChar char="–"/>
              <a:defRPr>
                <a:latin typeface="+mj-lt"/>
              </a:defRPr>
            </a:lvl2pPr>
            <a:lvl3pPr marL="236538" lvl="2" indent="-225425">
              <a:spcBef>
                <a:spcPts val="1200"/>
              </a:spcBef>
              <a:spcAft>
                <a:spcPts val="0"/>
              </a:spcAft>
              <a:buFont typeface="Century Gothic" pitchFamily="34" charset="0"/>
              <a:buChar char="•"/>
              <a:defRPr sz="1100" kern="0">
                <a:latin typeface="+mj-lt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latin typeface="+mj-lt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latin typeface="+mj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latin typeface="+mn-lt"/>
              </a:defRPr>
            </a:lvl9pPr>
          </a:lstStyle>
          <a:p>
            <a:pPr lvl="2"/>
            <a:r>
              <a:rPr lang="en-US" b="1" dirty="0"/>
              <a:t>Gives BUY or SELL recommendations on an independent basis (Chinese Wall)</a:t>
            </a:r>
          </a:p>
          <a:p>
            <a:pPr lvl="2"/>
            <a:r>
              <a:rPr lang="en-US" b="1" dirty="0"/>
              <a:t>For this, he builds a model forecasting future P&amp;Ls and cash flows: he calculates a Price target </a:t>
            </a:r>
          </a:p>
          <a:p>
            <a:pPr lvl="2"/>
            <a:r>
              <a:rPr lang="en-US" b="1" dirty="0"/>
              <a:t>Writes investment reports to justify /explain his investment case </a:t>
            </a:r>
          </a:p>
          <a:p>
            <a:pPr lvl="2"/>
            <a:r>
              <a:rPr lang="en-US" b="1" dirty="0"/>
              <a:t>Offers corporate access to his clients</a:t>
            </a:r>
          </a:p>
          <a:p>
            <a:pPr lvl="2"/>
            <a:r>
              <a:rPr lang="en-US" b="1" dirty="0"/>
              <a:t>Gives ideas to traders and </a:t>
            </a:r>
            <a:r>
              <a:rPr lang="en-US" b="1" dirty="0" err="1"/>
              <a:t>salestraders</a:t>
            </a:r>
            <a:endParaRPr lang="en-US" b="1" dirty="0"/>
          </a:p>
        </p:txBody>
      </p:sp>
      <p:sp>
        <p:nvSpPr>
          <p:cNvPr id="8" name="Freeform 59"/>
          <p:cNvSpPr>
            <a:spLocks/>
          </p:cNvSpPr>
          <p:nvPr/>
        </p:nvSpPr>
        <p:spPr bwMode="gray">
          <a:xfrm>
            <a:off x="1258888" y="3845345"/>
            <a:ext cx="7273552" cy="40789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  <a:latin typeface="+mj-lt"/>
              </a:rPr>
              <a:t>On a daily basis, what does an Equity Research Analyst do ?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gray">
          <a:xfrm>
            <a:off x="1253190" y="1421284"/>
            <a:ext cx="7279249" cy="186471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marL="3175" lvl="2" algn="ctr">
              <a:spcBef>
                <a:spcPts val="300"/>
              </a:spcBef>
              <a:spcAft>
                <a:spcPts val="0"/>
              </a:spcAft>
              <a:buSzPct val="100000"/>
            </a:pPr>
            <a:r>
              <a:rPr lang="en-US" altLang="en-US" sz="1200" b="1" kern="100" dirty="0">
                <a:solidFill>
                  <a:schemeClr val="accent1">
                    <a:lumMod val="25000"/>
                  </a:schemeClr>
                </a:solidFill>
                <a:latin typeface="+mj-lt"/>
                <a:sym typeface="Wingdings"/>
              </a:rPr>
              <a:t>The Equity Research Analyst is the expert of the bank on its sector</a:t>
            </a:r>
          </a:p>
          <a:p>
            <a:pPr marL="174625" lvl="2" indent="-171450"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sz="1200" kern="100" dirty="0">
                <a:solidFill>
                  <a:schemeClr val="accent1">
                    <a:lumMod val="25000"/>
                  </a:schemeClr>
                </a:solidFill>
                <a:latin typeface="+mj-lt"/>
                <a:sym typeface="Wingdings"/>
              </a:rPr>
              <a:t>no one knows the sector better than him</a:t>
            </a:r>
          </a:p>
          <a:p>
            <a:pPr marL="174625" lvl="2" indent="-171450">
              <a:spcBef>
                <a:spcPts val="3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altLang="en-US" sz="1200" kern="100" dirty="0">
                <a:solidFill>
                  <a:schemeClr val="accent1">
                    <a:lumMod val="25000"/>
                  </a:schemeClr>
                </a:solidFill>
                <a:latin typeface="+mj-lt"/>
                <a:sym typeface="Wingdings"/>
              </a:rPr>
              <a:t>ECM, DCM, M&amp;A, Traders, Sales, Derivatives…rely on him to create products/services for their own clients </a:t>
            </a:r>
          </a:p>
        </p:txBody>
      </p:sp>
      <p:sp>
        <p:nvSpPr>
          <p:cNvPr id="12" name="Isosceles Triangle 11"/>
          <p:cNvSpPr/>
          <p:nvPr/>
        </p:nvSpPr>
        <p:spPr>
          <a:xfrm rot="10800000">
            <a:off x="2395490" y="3444603"/>
            <a:ext cx="4922643" cy="270504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35477" y="2273908"/>
            <a:ext cx="1042666" cy="110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587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2. Introduction to Investment Banking</a:t>
            </a:r>
          </a:p>
        </p:txBody>
      </p:sp>
    </p:spTree>
    <p:extLst>
      <p:ext uri="{BB962C8B-B14F-4D97-AF65-F5344CB8AC3E}">
        <p14:creationId xmlns:p14="http://schemas.microsoft.com/office/powerpoint/2010/main" val="16492401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0.4155"/>
  <p:tag name="DEFAULTLEFT" val="298.8661"/>
  <p:tag name="DEFAULTHEIGHT" val="77.95276"/>
  <p:tag name="DEFAULTWIDTH" val="445.039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12.2584"/>
  <p:tag name="DEFAULTLEFT" val="298.8661"/>
  <p:tag name="DEFAULTHEIGHT" val="77.95276"/>
  <p:tag name="DEFAULTWIDTH" val="445.039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0.4155"/>
  <p:tag name="DEFAULTLEFT" val="298.8661"/>
  <p:tag name="DEFAULTHEIGHT" val="77.95276"/>
  <p:tag name="DEFAULTWIDTH" val="445.039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12.2584"/>
  <p:tag name="DEFAULTLEFT" val="298.8661"/>
  <p:tag name="DEFAULTHEIGHT" val="77.95276"/>
  <p:tag name="DEFAULTWIDTH" val="445.039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12.2584"/>
  <p:tag name="DEFAULTLEFT" val="298.8661"/>
  <p:tag name="DEFAULTHEIGHT" val="77.95276"/>
  <p:tag name="DEFAULTWIDTH" val="445.039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3"/>
  <p:tag name="WSPAGENUMBER" val="1"/>
  <p:tag name="INCLUDEINTOC" val="0"/>
  <p:tag name="GUID" val="C2A5722D-9ACA-11D4-AB8E-0010A4E5E143"/>
  <p:tag name="NAME" val="Blank Slide"/>
  <p:tag name="GREYBORDERS" val="True"/>
  <p:tag name="SPACEBETWEENOBJECTS" val="p9"/>
  <p:tag name="FONTRATIO" val="p1"/>
  <p:tag name="SLIDELEFTMARGIN" val="p36"/>
  <p:tag name="SLIDERIGHTMARGIN" val="p805!8750"/>
  <p:tag name="SLIDETOPMARGIN" val="p36"/>
  <p:tag name="SLIDEBOTTOMMARGIN" val="p559!2500"/>
  <p:tag name="LEFTCOLLEFTMARGIN" val="p36"/>
  <p:tag name="LEFTCOLRIGHTMARGIN" val="p787!8750"/>
  <p:tag name="RIGHTCOLLEFTMARGIN" val="p0"/>
  <p:tag name="RIGHTCOLRIGHTMARGIN" val="p0"/>
  <p:tag name="ARRANGETOGRID" val="False"/>
  <p:tag name="LEFTCOLTOPMARGIN" val="p126"/>
  <p:tag name="RIGHTCOLTOPMARGIN" val="p126"/>
  <p:tag name="LEFTCOLBOTTOMMARGIN" val="p518"/>
  <p:tag name="RIGHTCOLBOTTOMMARGIN" val="p518"/>
  <p:tag name="JAZZCOMPLIANT" val="True"/>
  <p:tag name="SLIDEPAGENUMBER" val="1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HEIGHT" val="p4"/>
  <p:tag name="DEFAULTWIDTH" val="p792"/>
  <p:tag name="SLIDEELEMTYPE" val="73"/>
  <p:tag name="PRINTWIDTH" val="792"/>
  <p:tag name="PRINTHEIGHT" val="3.6"/>
  <p:tag name="JAZZCOMPLIANT" val="Tr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97"/>
  <p:tag name="PRESERVEASPECTRATIO" val="False"/>
  <p:tag name="DEFAULTHEIGHT" val="23.5"/>
  <p:tag name="DEFAULTWIDTH" val="504"/>
  <p:tag name="DEFAULTONLEFT" val="234"/>
  <p:tag name="DEFAULTOFFLEFT" val="-524"/>
  <p:tag name="DEFAULTLEFT" val="234"/>
  <p:tag name="SLIDEELEMTYPE" val="2"/>
  <p:tag name="BULLETSTYLE" val="BulletStyle"/>
  <p:tag name="JAZZCOMPLIANT" val="Tr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PATTERN" val="1"/>
  <p:tag name="SHPBACKCOLOR" val="16777215"/>
  <p:tag name="SHPFORECOLOR" val="1945069"/>
  <p:tag name="PRINTWIDTH" val="162.25"/>
  <p:tag name="PRINTHEIGHT" val="50.625"/>
  <p:tag name="DEFAULTLEFT" val="p35!8750"/>
  <p:tag name="DEFAULTTOP" val="p282!5000"/>
  <p:tag name="DEFAULTWIDTH" val="p65!1250"/>
  <p:tag name="DEFAULTHEIGHT" val="p34"/>
  <p:tag name="ISLOCKED" val="Tr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INTWIDTH" val="192.5"/>
  <p:tag name="PRINTHEIGHT" val="32.5"/>
  <p:tag name="DEFAULTLEFT" val="p126!7500"/>
  <p:tag name="DEFAULTTOP" val="p432!1250"/>
  <p:tag name="DEFAULTWIDTH" val="p65!1250"/>
  <p:tag name="DEFAULTHEIGHT" val="p34"/>
  <p:tag name="ISLOCKE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raftStamp"/>
  <p:tag name="DEFAULTTOP" val="19.50071"/>
  <p:tag name="DEFAULTLEFT" val="35.5"/>
  <p:tag name="DEFAULTHEIGHT" val="13.35354"/>
  <p:tag name="DEFAULTWIDTH" val="21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INTWIDTH" val="192.5"/>
  <p:tag name="PRINTHEIGHT" val="32.5"/>
  <p:tag name="DEFAULTLEFT" val="p126!7500"/>
  <p:tag name="DEFAULTTOP" val="p198!6250"/>
  <p:tag name="DEFAULTWIDTH" val="p65!1250"/>
  <p:tag name="DEFAULTHEIGHT" val="p34"/>
  <p:tag name="ISLOCKED" val="Tr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4.1013"/>
  <p:tag name="DEFAULTLEFT" val="156"/>
  <p:tag name="DEFAULTHEIGHT" val="77.95276"/>
  <p:tag name="DEFAULTWIDTH" val="130.393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4.1013"/>
  <p:tag name="DEFAULTLEFT" val="156"/>
  <p:tag name="DEFAULTHEIGHT" val="77.95276"/>
  <p:tag name="DEFAULTWIDTH" val="130.393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3"/>
  <p:tag name="WSPAGENUMBER" val="1"/>
  <p:tag name="INCLUDEINTOC" val="0"/>
  <p:tag name="GUID" val="C2A5722D-9ACA-11D4-AB8E-0010A4E5E143"/>
  <p:tag name="NAME" val="Blank Slide"/>
  <p:tag name="SPACEBETWEENOBJECTS" val="p9"/>
  <p:tag name="FONTRATIO" val="p1"/>
  <p:tag name="SLIDELEFTMARGIN" val="p36"/>
  <p:tag name="SLIDERIGHTMARGIN" val="p756"/>
  <p:tag name="SLIDETOPMARGIN" val="p36"/>
  <p:tag name="SLIDEBOTTOMMARGIN" val="p576"/>
  <p:tag name="LEFTCOLLEFTMARGIN" val="p36"/>
  <p:tag name="LEFTCOLRIGHTMARGIN" val="p738"/>
  <p:tag name="RIGHTCOLLEFTMARGIN" val="p0"/>
  <p:tag name="RIGHTCOLRIGHTMARGIN" val="p0"/>
  <p:tag name="ARRANGETOGRID" val="False"/>
  <p:tag name="LEFTCOLTOPMARGIN" val="p126"/>
  <p:tag name="RIGHTCOLTOPMARGIN" val="p126"/>
  <p:tag name="LEFTCOLBOTTOMMARGIN" val="p535"/>
  <p:tag name="RIGHTCOLBOTTOMMARGIN" val="p535"/>
  <p:tag name="SLIDEPAGENUMBER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PPATTERN" val="1"/>
  <p:tag name="SHPBACKCOLOR" val="16777215"/>
  <p:tag name="SHPFORECOLOR" val="1945069"/>
  <p:tag name="PRINTWIDTH" val="162.25"/>
  <p:tag name="PRINTHEIGHT" val="50.625"/>
  <p:tag name="DEFAULTLEFT" val="p35!8750"/>
  <p:tag name="DEFAULTTOP" val="p282!5000"/>
  <p:tag name="DEFAULTWIDTH" val="p65!1250"/>
  <p:tag name="DEFAULTHEIGHT" val="p34"/>
  <p:tag name="ISLOCKED" val="Tr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INTWIDTH" val="192.5"/>
  <p:tag name="PRINTHEIGHT" val="32.5"/>
  <p:tag name="DEFAULTLEFT" val="p126!7500"/>
  <p:tag name="DEFAULTTOP" val="p432!1250"/>
  <p:tag name="DEFAULTWIDTH" val="p65!1250"/>
  <p:tag name="DEFAULTHEIGHT" val="p34"/>
  <p:tag name="ISLOCKED" val="Tr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INTWIDTH" val="192.5"/>
  <p:tag name="PRINTHEIGHT" val="32.5"/>
  <p:tag name="DEFAULTLEFT" val="p126!7500"/>
  <p:tag name="DEFAULTTOP" val="p198!6250"/>
  <p:tag name="DEFAULTWIDTH" val="p65!1250"/>
  <p:tag name="DEFAULTHEIGHT" val="p34"/>
  <p:tag name="ISLOCKED" val="Tr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LEFT" val="p251!5000"/>
  <p:tag name="DEFAULTTOP" val="p356!8750"/>
  <p:tag name="DEFAULTWIDTH" val="p65!1250"/>
  <p:tag name="DEFAULTHEIGHT" val="p34"/>
  <p:tag name="ISLOCKED" val="Tr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LEFT" val="p334!8750"/>
  <p:tag name="DEFAULTTOP" val="p404!1250"/>
  <p:tag name="DEFAULTWIDTH" val="p65!1250"/>
  <p:tag name="DEFAULTHEIGHT" val="p34"/>
  <p:tag name="ISLOCKE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LEFT" val="p420!5000"/>
  <p:tag name="DEFAULTTOP" val="p274!1250"/>
  <p:tag name="DEFAULTWIDTH" val="p65!1250"/>
  <p:tag name="DEFAULTHEIGHT" val="p34"/>
  <p:tag name="ISLOCKED" val="Tru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LEFT" val="p420!5000"/>
  <p:tag name="DEFAULTTOP" val="p326!8750"/>
  <p:tag name="DEFAULTWIDTH" val="p65!1250"/>
  <p:tag name="DEFAULTHEIGHT" val="p34"/>
  <p:tag name="ISLOCKED" val="Tr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LEFT" val="p420!5000"/>
  <p:tag name="DEFAULTTOP" val="p379!6250"/>
  <p:tag name="DEFAULTWIDTH" val="p65!1250"/>
  <p:tag name="DEFAULTHEIGHT" val="p34"/>
  <p:tag name="ISLOCKED" val="Tru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LEFT" val="p420!5000"/>
  <p:tag name="DEFAULTTOP" val="p432!5000"/>
  <p:tag name="DEFAULTWIDTH" val="p65!1250"/>
  <p:tag name="DEFAULTHEIGHT" val="p34"/>
  <p:tag name="ISLOCKED" val="Tr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LEFT" val="p420!5000"/>
  <p:tag name="DEFAULTTOP" val="p485!2500"/>
  <p:tag name="DEFAULTWIDTH" val="p65!1250"/>
  <p:tag name="DEFAULTHEIGHT" val="p34"/>
  <p:tag name="ISLOCKED" val="Tru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LEFT" val="p420!5000"/>
  <p:tag name="DEFAULTTOP" val="p538!1250"/>
  <p:tag name="DEFAULTWIDTH" val="p65!1250"/>
  <p:tag name="DEFAULTHEIGHT" val="p34"/>
  <p:tag name="ISLOCKED" val="Tr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LEFT" val="p334!8750"/>
  <p:tag name="DEFAULTTOP" val="p297!7500"/>
  <p:tag name="DEFAULTWIDTH" val="p65!1250"/>
  <p:tag name="DEFAULTHEIGHT" val="p34"/>
  <p:tag name="ISLOCKED" val="Tr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LEFT" val="p505!5000"/>
  <p:tag name="DEFAULTTOP" val="p297!7500"/>
  <p:tag name="DEFAULTWIDTH" val="p65!1250"/>
  <p:tag name="DEFAULTHEIGHT" val="p34"/>
  <p:tag name="ISLOCKED" val="Tr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LEFT" val="p505!5000"/>
  <p:tag name="DEFAULTTOP" val="p441!6250"/>
  <p:tag name="DEFAULTWIDTH" val="p65!1250"/>
  <p:tag name="DEFAULTHEIGHT" val="p34"/>
  <p:tag name="ISLOCKED" val="Tr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LEFT" val="p505!5000"/>
  <p:tag name="DEFAULTTOP" val="p351!8750"/>
  <p:tag name="DEFAULTWIDTH" val="p65!1250"/>
  <p:tag name="DEFAULTHEIGHT" val="p34"/>
  <p:tag name="ISLOCKE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,25032"/>
  <p:tag name="DEFAULTLEFT" val="155,95"/>
  <p:tag name="DEFAULTHEIGHT" val="27,75"/>
  <p:tag name="DEFAULTWIDTH" val="587,8116"/>
  <p:tag name="SECTIONNUMBEREXCEPTION" val="Suppress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LEFT" val="p590!5000"/>
  <p:tag name="DEFAULTTOP" val="p297!7500"/>
  <p:tag name="DEFAULTWIDTH" val="p65!1250"/>
  <p:tag name="DEFAULTHEIGHT" val="p34"/>
  <p:tag name="ISLOCKED" val="Tr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LEFT" val="p250!5000"/>
  <p:tag name="DEFAULTTOP" val="p511!3750"/>
  <p:tag name="DEFAULTWIDTH" val="p65!1250"/>
  <p:tag name="DEFAULTHEIGHT" val="p34"/>
  <p:tag name="ISLOCKED" val="Tr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LEFT" val="p334!8750"/>
  <p:tag name="DEFAULTTOP" val="p538!1250"/>
  <p:tag name="DEFAULTWIDTH" val="p65!1250"/>
  <p:tag name="DEFAULTHEIGHT" val="p34"/>
  <p:tag name="ISLOCKED" val="Tru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LEFT" val="p334!8750"/>
  <p:tag name="DEFAULTTOP" val="p484!5000"/>
  <p:tag name="DEFAULTWIDTH" val="p65!1250"/>
  <p:tag name="DEFAULTHEIGHT" val="p34"/>
  <p:tag name="ISLOCKED" val="Tru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LEFT" val="p590!5000"/>
  <p:tag name="DEFAULTTOP" val="p350!8750"/>
  <p:tag name="DEFAULTWIDTH" val="p65!1250"/>
  <p:tag name="DEFAULTHEIGHT" val="p34"/>
  <p:tag name="ISLOCKED" val="Tru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LEFT" val="p590!5000"/>
  <p:tag name="DEFAULTTOP" val="p388"/>
  <p:tag name="DEFAULTWIDTH" val="p65!1250"/>
  <p:tag name="DEFAULTHEIGHT" val="p34"/>
  <p:tag name="ISLOCKED" val="Tru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LEFT" val="p674!1250"/>
  <p:tag name="DEFAULTTOP" val="p366!5000"/>
  <p:tag name="DEFAULTWIDTH" val="p65!1250"/>
  <p:tag name="DEFAULTHEIGHT" val="p34"/>
  <p:tag name="ISLOCKED" val="Tru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LEFT" val="p674!1250"/>
  <p:tag name="DEFAULTTOP" val="p403!5000"/>
  <p:tag name="DEFAULTWIDTH" val="p65!1250"/>
  <p:tag name="DEFAULTHEIGHT" val="p34"/>
  <p:tag name="ISLOCKED" val="Tru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LEFT" val="p505!5000"/>
  <p:tag name="DEFAULTTOP" val="p508!1250"/>
  <p:tag name="DEFAULTWIDTH" val="p65!1250"/>
  <p:tag name="DEFAULTHEIGHT" val="p34"/>
  <p:tag name="ISLOCKED" val="Tr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94.8017"/>
  <p:tag name="DEFAULTLEFT" val="499.226"/>
  <p:tag name="DEFAULTHEIGHT" val="34.26205"/>
  <p:tag name="DEFAULTWIDTH" val="79.3700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1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1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1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1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1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1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1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1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1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94.8017"/>
  <p:tag name="DEFAULTLEFT" val="499.226"/>
  <p:tag name="DEFAULTHEIGHT" val="34.26205"/>
  <p:tag name="DEFAULTWIDTH" val="79.37008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1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1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16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1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16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1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1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1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1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94.8017"/>
  <p:tag name="DEFAULTLEFT" val="499.226"/>
  <p:tag name="DEFAULTHEIGHT" val="34.26205"/>
  <p:tag name="DEFAULTWIDTH" val="79.37008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1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1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9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4.1013"/>
  <p:tag name="DEFAULTLEFT" val="156"/>
  <p:tag name="DEFAULTHEIGHT" val="77.95276"/>
  <p:tag name="DEFAULTWIDTH" val="130.393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4.1013"/>
  <p:tag name="DEFAULTLEFT" val="156"/>
  <p:tag name="DEFAULTHEIGHT" val="77.95276"/>
  <p:tag name="DEFAULTWIDTH" val="130.3937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4.1013"/>
  <p:tag name="DEFAULTLEFT" val="156"/>
  <p:tag name="DEFAULTHEIGHT" val="77.95276"/>
  <p:tag name="DEFAULTWIDTH" val="130.393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hapterHeading"/>
  <p:tag name="DEFAULTTOP" val="11.72221"/>
  <p:tag name="DEFAULTLEFT" val="492.0042"/>
  <p:tag name="DEFAULTHEIGHT" val="12.11717"/>
  <p:tag name="DEFAULTWIDTH" val="25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4.1013"/>
  <p:tag name="DEFAULTLEFT" val="156"/>
  <p:tag name="DEFAULTHEIGHT" val="77.95276"/>
  <p:tag name="DEFAULTWIDTH" val="130.393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4.1013"/>
  <p:tag name="DEFAULTLEFT" val="298.8661"/>
  <p:tag name="DEFAULTHEIGHT" val="77.95276"/>
  <p:tag name="DEFAULTWIDTH" val="445.03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4.1013"/>
  <p:tag name="DEFAULTLEFT" val="156"/>
  <p:tag name="DEFAULTHEIGHT" val="77.95276"/>
  <p:tag name="DEFAULTWIDTH" val="130.393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4.1013"/>
  <p:tag name="DEFAULTLEFT" val="298.8661"/>
  <p:tag name="DEFAULTHEIGHT" val="77.95276"/>
  <p:tag name="DEFAULTWIDTH" val="445.039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INTHEIGHT" val="414"/>
  <p:tag name="PRINTWIDTH" val="702"/>
  <p:tag name="SLIDEELEMTYPE" val="4"/>
  <p:tag name="BULLETSTYLE" val="2"/>
  <p:tag name="LEGALDAYONE" val="True"/>
  <p:tag name="PITCHBOOKPALETTE" val="3.5"/>
  <p:tag name="DEFAULTLEFT" val="p424!2500"/>
  <p:tag name="DEFAULTTOP" val="p150!3750"/>
  <p:tag name="DEFAULTWIDTH" val="p364!1250"/>
  <p:tag name="DEFAULTHEIGHT" val="p101!7500"/>
  <p:tag name="ISLOCKED" val="True"/>
  <p:tag name="JAZZCOMPLIANT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INTHEIGHT" val="414"/>
  <p:tag name="PRINTWIDTH" val="702"/>
  <p:tag name="SLIDEELEMTYPE" val="4"/>
  <p:tag name="BULLETSTYLE" val="2"/>
  <p:tag name="LEGALDAYONE" val="True"/>
  <p:tag name="PITCHBOOKPALETTE" val="3.5"/>
  <p:tag name="DEFAULTLEFT" val="p424!2500"/>
  <p:tag name="DEFAULTTOP" val="p150!3750"/>
  <p:tag name="DEFAULTWIDTH" val="p364!1250"/>
  <p:tag name="DEFAULTHEIGHT" val="p101!7500"/>
  <p:tag name="ISLOCKED" val="True"/>
  <p:tag name="JAZZCOMPLIANT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INTHEIGHT" val="414"/>
  <p:tag name="PRINTWIDTH" val="702"/>
  <p:tag name="SLIDEELEMTYPE" val="4"/>
  <p:tag name="BULLETSTYLE" val="2"/>
  <p:tag name="LEGALDAYONE" val="True"/>
  <p:tag name="PITCHBOOKPALETTE" val="3.5"/>
  <p:tag name="DEFAULTLEFT" val="p424!2500"/>
  <p:tag name="DEFAULTTOP" val="p150!3750"/>
  <p:tag name="DEFAULTWIDTH" val="p364!1250"/>
  <p:tag name="DEFAULTHEIGHT" val="p101!7500"/>
  <p:tag name="ISLOCKED" val="True"/>
  <p:tag name="JAZZCOMPLIANT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INTHEIGHT" val="414"/>
  <p:tag name="PRINTWIDTH" val="702"/>
  <p:tag name="SLIDEELEMTYPE" val="4"/>
  <p:tag name="BULLETSTYLE" val="2"/>
  <p:tag name="LEGALDAYONE" val="True"/>
  <p:tag name="PITCHBOOKPALETTE" val="3.5"/>
  <p:tag name="DEFAULTLEFT" val="p424!2500"/>
  <p:tag name="DEFAULTTOP" val="p150!3750"/>
  <p:tag name="DEFAULTWIDTH" val="p364!1250"/>
  <p:tag name="DEFAULTHEIGHT" val="p101!7500"/>
  <p:tag name="ISLOCKED" val="True"/>
  <p:tag name="JAZZCOMPLIANT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INTHEIGHT" val="414"/>
  <p:tag name="PRINTWIDTH" val="702"/>
  <p:tag name="SLIDEELEMTYPE" val="4"/>
  <p:tag name="BULLETSTYLE" val="2"/>
  <p:tag name="LEGALDAYONE" val="True"/>
  <p:tag name="PITCHBOOKPALETTE" val="3.5"/>
  <p:tag name="DEFAULTLEFT" val="p424!2500"/>
  <p:tag name="DEFAULTTOP" val="p150!3750"/>
  <p:tag name="DEFAULTWIDTH" val="p364!1250"/>
  <p:tag name="DEFAULTHEIGHT" val="p101!7500"/>
  <p:tag name="ISLOCKED" val="True"/>
  <p:tag name="JAZZCOMPLIANT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EGALDAYONE" val="True"/>
  <p:tag name="PITCHBOOKPALETTE" val="3.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,25032"/>
  <p:tag name="DEFAULTLEFT" val="155,95"/>
  <p:tag name="DEFAULTHEIGHT" val="27,75"/>
  <p:tag name="DEFAULTWIDTH" val="587,8116"/>
  <p:tag name="SECTIONNUMBEREXCEPTION" val="Suppress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TCHBOOKPALETTE" val="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498"/>
  <p:tag name="DEFAULTHEIGHT" val="351.75"/>
  <p:tag name="DEFAULTWIDTH" val="587.811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TCHBOOKPALETTE" val="3.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TCHBOOKPALETTE" val="3.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ITCHBOOKPALETTE" val="3.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0.4155"/>
  <p:tag name="DEFAULTLEFT" val="156"/>
  <p:tag name="DEFAULTHEIGHT" val="77.95276"/>
  <p:tag name="DEFAULTWIDTH" val="130.393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0.4155"/>
  <p:tag name="DEFAULTLEFT" val="298.8661"/>
  <p:tag name="DEFAULTHEIGHT" val="77.95276"/>
  <p:tag name="DEFAULTWIDTH" val="445.039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0.4155"/>
  <p:tag name="DEFAULTLEFT" val="298.8661"/>
  <p:tag name="DEFAULTHEIGHT" val="77.95276"/>
  <p:tag name="DEFAULTWIDTH" val="445.039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,25032"/>
  <p:tag name="DEFAULTLEFT" val="155,95"/>
  <p:tag name="DEFAULTHEIGHT" val="27,75"/>
  <p:tag name="DEFAULTWIDTH" val="587,8116"/>
  <p:tag name="SECTIONNUMBEREXCEPTION" val="Suppress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0.4155"/>
  <p:tag name="DEFAULTLEFT" val="156"/>
  <p:tag name="DEFAULTHEIGHT" val="77.95276"/>
  <p:tag name="DEFAULTWIDTH" val="130.393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0.4155"/>
  <p:tag name="DEFAULTLEFT" val="298.8661"/>
  <p:tag name="DEFAULTHEIGHT" val="77.95276"/>
  <p:tag name="DEFAULTWIDTH" val="445.039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0.4155"/>
  <p:tag name="DEFAULTLEFT" val="298.8661"/>
  <p:tag name="DEFAULTHEIGHT" val="77.95276"/>
  <p:tag name="DEFAULTWIDTH" val="445.039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0.4155"/>
  <p:tag name="DEFAULTLEFT" val="298.8661"/>
  <p:tag name="DEFAULTHEIGHT" val="77.95276"/>
  <p:tag name="DEFAULTWIDTH" val="445.039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0.4155"/>
  <p:tag name="DEFAULTLEFT" val="298.8661"/>
  <p:tag name="DEFAULTHEIGHT" val="77.95276"/>
  <p:tag name="DEFAULTWIDTH" val="445.039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,25032"/>
  <p:tag name="DEFAULTLEFT" val="155,95"/>
  <p:tag name="DEFAULTHEIGHT" val="27,75"/>
  <p:tag name="DEFAULTWIDTH" val="587,8116"/>
  <p:tag name="SECTIONNUMBEREXCEPTION" val="Suppress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8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LINETEXTSHAPEGUID" val="34bd061e-4a96-426e-8548-cfaf7cb3faf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,25032"/>
  <p:tag name="DEFAULTLEFT" val="155,95"/>
  <p:tag name="DEFAULTHEIGHT" val="27,75"/>
  <p:tag name="DEFAULTWIDTH" val="587,8116"/>
  <p:tag name="SECTIONNUMBEREXCEPTION" val="Suppress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,25032"/>
  <p:tag name="DEFAULTLEFT" val="155,95"/>
  <p:tag name="DEFAULTHEIGHT" val="27,75"/>
  <p:tag name="DEFAULTWIDTH" val="587,8116"/>
  <p:tag name="SECTIONNUMBEREXCEPTION" val="Suppres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4.1013"/>
  <p:tag name="DEFAULTLEFT" val="156"/>
  <p:tag name="DEFAULTHEIGHT" val="77.95276"/>
  <p:tag name="DEFAULTWIDTH" val="130.393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0.4155"/>
  <p:tag name="DEFAULTLEFT" val="156"/>
  <p:tag name="DEFAULTHEIGHT" val="77.95276"/>
  <p:tag name="DEFAULTWIDTH" val="130.393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0.4155"/>
  <p:tag name="DEFAULTLEFT" val="298.8661"/>
  <p:tag name="DEFAULTHEIGHT" val="77.95276"/>
  <p:tag name="DEFAULTWIDTH" val="445.039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12.2584"/>
  <p:tag name="DEFAULTLEFT" val="156"/>
  <p:tag name="DEFAULTHEIGHT" val="77.95276"/>
  <p:tag name="DEFAULTWIDTH" val="130.393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12.2584"/>
  <p:tag name="DEFAULTLEFT" val="298.8661"/>
  <p:tag name="DEFAULTHEIGHT" val="77.95276"/>
  <p:tag name="DEFAULTWIDTH" val="445.039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12.2584"/>
  <p:tag name="DEFAULTLEFT" val="298.8661"/>
  <p:tag name="DEFAULTHEIGHT" val="77.95276"/>
  <p:tag name="DEFAULTWIDTH" val="445.039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12.2584"/>
  <p:tag name="DEFAULTLEFT" val="298.8661"/>
  <p:tag name="DEFAULTHEIGHT" val="77.95276"/>
  <p:tag name="DEFAULTWIDTH" val="445.039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0.4155"/>
  <p:tag name="DEFAULTLEFT" val="298.8661"/>
  <p:tag name="DEFAULTHEIGHT" val="77.95276"/>
  <p:tag name="DEFAULTWIDTH" val="445.039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0.4155"/>
  <p:tag name="DEFAULTLEFT" val="298.8661"/>
  <p:tag name="DEFAULTHEIGHT" val="77.95276"/>
  <p:tag name="DEFAULTWIDTH" val="445.039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433.5"/>
  <p:tag name="DEFAULTLEFT" val="36"/>
  <p:tag name="DEFAULTHEIGHT" val="42.5"/>
  <p:tag name="DEFAULTWIDTH" val="708.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4.1013"/>
  <p:tag name="DEFAULTLEFT" val="298.8661"/>
  <p:tag name="DEFAULTHEIGHT" val="77.95276"/>
  <p:tag name="DEFAULTWIDTH" val="445.039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12.2584"/>
  <p:tag name="DEFAULTLEFT" val="298.8661"/>
  <p:tag name="DEFAULTHEIGHT" val="77.95276"/>
  <p:tag name="DEFAULTWIDTH" val="445.039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0.4155"/>
  <p:tag name="DEFAULTLEFT" val="298.8661"/>
  <p:tag name="DEFAULTHEIGHT" val="77.95276"/>
  <p:tag name="DEFAULTWIDTH" val="445.039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0.4155"/>
  <p:tag name="DEFAULTLEFT" val="298.8661"/>
  <p:tag name="DEFAULTHEIGHT" val="77.95276"/>
  <p:tag name="DEFAULTWIDTH" val="445.039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0.4155"/>
  <p:tag name="DEFAULTLEFT" val="298.8661"/>
  <p:tag name="DEFAULTHEIGHT" val="77.95276"/>
  <p:tag name="DEFAULTWIDTH" val="445.039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4.1013"/>
  <p:tag name="DEFAULTLEFT" val="156"/>
  <p:tag name="DEFAULTHEIGHT" val="77.95276"/>
  <p:tag name="DEFAULTWIDTH" val="130.393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0.4155"/>
  <p:tag name="DEFAULTLEFT" val="156"/>
  <p:tag name="DEFAULTHEIGHT" val="77.95276"/>
  <p:tag name="DEFAULTWIDTH" val="130.393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12.2584"/>
  <p:tag name="DEFAULTLEFT" val="156"/>
  <p:tag name="DEFAULTHEIGHT" val="77.95276"/>
  <p:tag name="DEFAULTWIDTH" val="130.393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0.4155"/>
  <p:tag name="DEFAULTLEFT" val="156"/>
  <p:tag name="DEFAULTHEIGHT" val="77.95276"/>
  <p:tag name="DEFAULTWIDTH" val="130.393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0.4155"/>
  <p:tag name="DEFAULTLEFT" val="156"/>
  <p:tag name="DEFAULTHEIGHT" val="77.95276"/>
  <p:tag name="DEFAULTWIDTH" val="130.3937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12.2584"/>
  <p:tag name="DEFAULTLEFT" val="298.8661"/>
  <p:tag name="DEFAULTHEIGHT" val="77.95276"/>
  <p:tag name="DEFAULTWIDTH" val="445.039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4.1013"/>
  <p:tag name="DEFAULTLEFT" val="298.8661"/>
  <p:tag name="DEFAULTHEIGHT" val="77.95276"/>
  <p:tag name="DEFAULTWIDTH" val="445.039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12.2584"/>
  <p:tag name="DEFAULTLEFT" val="298.8661"/>
  <p:tag name="DEFAULTHEIGHT" val="77.95276"/>
  <p:tag name="DEFAULTWIDTH" val="445.039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0.4155"/>
  <p:tag name="DEFAULTLEFT" val="298.8661"/>
  <p:tag name="DEFAULTHEIGHT" val="77.95276"/>
  <p:tag name="DEFAULTWIDTH" val="445.039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0.4155"/>
  <p:tag name="DEFAULTLEFT" val="298.8661"/>
  <p:tag name="DEFAULTHEIGHT" val="77.95276"/>
  <p:tag name="DEFAULTWIDTH" val="445.039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0.4155"/>
  <p:tag name="DEFAULTLEFT" val="298.8661"/>
  <p:tag name="DEFAULTHEIGHT" val="77.95276"/>
  <p:tag name="DEFAULTWIDTH" val="445.039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10.4155"/>
  <p:tag name="DEFAULTLEFT" val="298.8661"/>
  <p:tag name="DEFAULTHEIGHT" val="77.95276"/>
  <p:tag name="DEFAULTWIDTH" val="445.039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14.1013"/>
  <p:tag name="DEFAULTLEFT" val="298.8661"/>
  <p:tag name="DEFAULTHEIGHT" val="77.95276"/>
  <p:tag name="DEFAULTWIDTH" val="445.039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12.2584"/>
  <p:tag name="DEFAULTLEFT" val="298.8661"/>
  <p:tag name="DEFAULTHEIGHT" val="77.95276"/>
  <p:tag name="DEFAULTWIDTH" val="445.0394"/>
</p:tagLst>
</file>

<file path=ppt/theme/theme1.xml><?xml version="1.0" encoding="utf-8"?>
<a:theme xmlns:a="http://schemas.openxmlformats.org/drawingml/2006/main" name="3_Conception personnalisée">
  <a:themeElements>
    <a:clrScheme name="3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onception personnalisée">
      <a:majorFont>
        <a:latin typeface="Century Gothic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a802524-bb26-4680-844a-33aadd17928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C4025BFA324E4ABFCC7ECCA9871DDA" ma:contentTypeVersion="15" ma:contentTypeDescription="Create a new document." ma:contentTypeScope="" ma:versionID="0fad08f0eac03f12630e514efbac5202">
  <xsd:schema xmlns:xsd="http://www.w3.org/2001/XMLSchema" xmlns:xs="http://www.w3.org/2001/XMLSchema" xmlns:p="http://schemas.microsoft.com/office/2006/metadata/properties" xmlns:ns3="0a802524-bb26-4680-844a-33aadd179284" xmlns:ns4="2bf1d1b2-6ad1-40c5-97bc-8a55d40c5102" targetNamespace="http://schemas.microsoft.com/office/2006/metadata/properties" ma:root="true" ma:fieldsID="0d06b55af4c44681e967b446d5db204b" ns3:_="" ns4:_="">
    <xsd:import namespace="0a802524-bb26-4680-844a-33aadd179284"/>
    <xsd:import namespace="2bf1d1b2-6ad1-40c5-97bc-8a55d40c510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802524-bb26-4680-844a-33aadd1792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1d1b2-6ad1-40c5-97bc-8a55d40c510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64EB4B-93EB-4428-BDBC-EB761B42093A}">
  <ds:schemaRefs>
    <ds:schemaRef ds:uri="http://purl.org/dc/dcmitype/"/>
    <ds:schemaRef ds:uri="2bf1d1b2-6ad1-40c5-97bc-8a55d40c5102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0a802524-bb26-4680-844a-33aadd179284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0D85EC4-21C8-4E77-B79C-FA466B91AC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802524-bb26-4680-844a-33aadd179284"/>
    <ds:schemaRef ds:uri="2bf1d1b2-6ad1-40c5-97bc-8a55d40c51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BD1900-ACD4-4181-9DF5-3C385E8FDF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1861</TotalTime>
  <Words>1760</Words>
  <Application>Microsoft Office PowerPoint</Application>
  <PresentationFormat>On-screen Show (4:3)</PresentationFormat>
  <Paragraphs>397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Times New Roman</vt:lpstr>
      <vt:lpstr>Verdana</vt:lpstr>
      <vt:lpstr>Wingdings</vt:lpstr>
      <vt:lpstr>3_Conception personnalisée</vt:lpstr>
      <vt:lpstr>Finance  Boot Camp 2023</vt:lpstr>
      <vt:lpstr>Key objectives of today</vt:lpstr>
      <vt:lpstr>Table of Content</vt:lpstr>
      <vt:lpstr>1. Introduction to Global Banking</vt:lpstr>
      <vt:lpstr>Global Banking &amp; Markets Overview</vt:lpstr>
      <vt:lpstr>Example: the Securities Division ?</vt:lpstr>
      <vt:lpstr>How is the Securities Division Structured ?</vt:lpstr>
      <vt:lpstr>General Overview of Equity Research</vt:lpstr>
      <vt:lpstr>2. Introduction to Investment Banking</vt:lpstr>
      <vt:lpstr>Key players in Investment Banking</vt:lpstr>
      <vt:lpstr>Overview of major players on the European market</vt:lpstr>
      <vt:lpstr>League Tables in Europe (2023)</vt:lpstr>
      <vt:lpstr>Key products of the investment banking division</vt:lpstr>
      <vt:lpstr>Investment Banking Career Path</vt:lpstr>
      <vt:lpstr>The Scope of Solutions Provided by ECM/SESG</vt:lpstr>
      <vt:lpstr>What DCM &amp; Leveraged Finance teams do ?</vt:lpstr>
      <vt:lpstr>Overview of financing instruments </vt:lpstr>
      <vt:lpstr>What do we do in M&amp;A ?</vt:lpstr>
      <vt:lpstr>Illustrative private asset disposal process Overview</vt:lpstr>
      <vt:lpstr>3. Q&amp;A Session</vt:lpstr>
    </vt:vector>
  </TitlesOfParts>
  <Company>ESCP-EAP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adminr</dc:creator>
  <cp:lastModifiedBy>Charles DAISAY</cp:lastModifiedBy>
  <cp:revision>1119</cp:revision>
  <cp:lastPrinted>2023-10-06T18:48:48Z</cp:lastPrinted>
  <dcterms:created xsi:type="dcterms:W3CDTF">2009-05-14T12:43:58Z</dcterms:created>
  <dcterms:modified xsi:type="dcterms:W3CDTF">2023-10-09T09:30:03Z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ject">
    <vt:lpwstr>goelgk</vt:lpwstr>
  </property>
  <property fmtid="{D5CDD505-2E9C-101B-9397-08002B2CF9AE}" pid="3" name="DocTopsCleaned">
    <vt:lpwstr>True</vt:lpwstr>
  </property>
  <property fmtid="{D5CDD505-2E9C-101B-9397-08002B2CF9AE}" pid="4" name="ShowHideDoctop">
    <vt:lpwstr>False</vt:lpwstr>
  </property>
  <property fmtid="{D5CDD505-2E9C-101B-9397-08002B2CF9AE}" pid="5" name="_NewReviewCycle">
    <vt:lpwstr/>
  </property>
  <property fmtid="{D5CDD505-2E9C-101B-9397-08002B2CF9AE}" pid="6" name="MSIP_Label_8ffbc0b8-e97b-47d1-beac-cb0955d66f3b_Enabled">
    <vt:lpwstr>true</vt:lpwstr>
  </property>
  <property fmtid="{D5CDD505-2E9C-101B-9397-08002B2CF9AE}" pid="7" name="MSIP_Label_8ffbc0b8-e97b-47d1-beac-cb0955d66f3b_SetDate">
    <vt:lpwstr>2022-10-07T09:14:53Z</vt:lpwstr>
  </property>
  <property fmtid="{D5CDD505-2E9C-101B-9397-08002B2CF9AE}" pid="8" name="MSIP_Label_8ffbc0b8-e97b-47d1-beac-cb0955d66f3b_Method">
    <vt:lpwstr>Standard</vt:lpwstr>
  </property>
  <property fmtid="{D5CDD505-2E9C-101B-9397-08002B2CF9AE}" pid="9" name="MSIP_Label_8ffbc0b8-e97b-47d1-beac-cb0955d66f3b_Name">
    <vt:lpwstr>8ffbc0b8-e97b-47d1-beac-cb0955d66f3b</vt:lpwstr>
  </property>
  <property fmtid="{D5CDD505-2E9C-101B-9397-08002B2CF9AE}" pid="10" name="MSIP_Label_8ffbc0b8-e97b-47d1-beac-cb0955d66f3b_SiteId">
    <vt:lpwstr>614f9c25-bffa-42c7-86d8-964101f55fa2</vt:lpwstr>
  </property>
  <property fmtid="{D5CDD505-2E9C-101B-9397-08002B2CF9AE}" pid="11" name="MSIP_Label_8ffbc0b8-e97b-47d1-beac-cb0955d66f3b_ActionId">
    <vt:lpwstr>9667b045-6ed4-405f-a927-8e273335e6ab</vt:lpwstr>
  </property>
  <property fmtid="{D5CDD505-2E9C-101B-9397-08002B2CF9AE}" pid="12" name="MSIP_Label_8ffbc0b8-e97b-47d1-beac-cb0955d66f3b_ContentBits">
    <vt:lpwstr>2</vt:lpwstr>
  </property>
  <property fmtid="{D5CDD505-2E9C-101B-9397-08002B2CF9AE}" pid="13" name="ContentTypeId">
    <vt:lpwstr>0x01010041C4025BFA324E4ABFCC7ECCA9871DDA</vt:lpwstr>
  </property>
</Properties>
</file>